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12.fntdata" ContentType="application/x-fontdata"/>
  <Override PartName="/ppt/fonts/font13.fntdata" ContentType="application/x-fontdata"/>
  <Override PartName="/ppt/fonts/font14.fntdata" ContentType="application/x-fontdata"/>
  <Override PartName="/ppt/fonts/font15.fntdata" ContentType="application/x-fontdata"/>
  <Override PartName="/ppt/fonts/font16.fntdata" ContentType="application/x-fontdata"/>
  <Override PartName="/ppt/fonts/font17.fntdata" ContentType="application/x-fontdata"/>
  <Override PartName="/ppt/fonts/font18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78" r:id="rId5"/>
    <p:sldId id="258" r:id="rId6"/>
    <p:sldId id="259" r:id="rId7"/>
    <p:sldId id="27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8" r:id="rId16"/>
    <p:sldId id="270" r:id="rId17"/>
    <p:sldId id="271" r:id="rId18"/>
    <p:sldId id="280" r:id="rId19"/>
    <p:sldId id="284" r:id="rId20"/>
    <p:sldId id="282" r:id="rId21"/>
    <p:sldId id="281" r:id="rId22"/>
    <p:sldId id="285" r:id="rId23"/>
    <p:sldId id="286" r:id="rId24"/>
    <p:sldId id="287" r:id="rId25"/>
    <p:sldId id="288" r:id="rId26"/>
    <p:sldId id="272" r:id="rId27"/>
    <p:sldId id="273" r:id="rId28"/>
    <p:sldId id="274" r:id="rId29"/>
    <p:sldId id="275" r:id="rId30"/>
  </p:sldIdLst>
  <p:sldSz cx="12192000" cy="6858000"/>
  <p:notesSz cx="6858000" cy="9144000"/>
  <p:embeddedFontLst>
    <p:embeddedFont>
      <p:font typeface="Calibri" panose="020F0502020204030204"/>
      <p:regular r:id="rId34"/>
      <p:bold r:id="rId35"/>
      <p:italic r:id="rId36"/>
      <p:boldItalic r:id="rId37"/>
    </p:embeddedFont>
    <p:embeddedFont>
      <p:font typeface="Bahnschrift" panose="020B0502040204020203" charset="0"/>
      <p:regular r:id="rId38"/>
      <p:bold r:id="rId39"/>
    </p:embeddedFont>
    <p:embeddedFont>
      <p:font typeface="Poppins" panose="00000600000000000000"/>
      <p:regular r:id="rId40"/>
      <p:bold r:id="rId41"/>
    </p:embeddedFont>
    <p:embeddedFont>
      <p:font typeface="Poppins SemiBold" panose="00000600000000000000"/>
      <p:regular r:id="rId42"/>
      <p:bold r:id="rId43"/>
    </p:embeddedFont>
    <p:embeddedFont>
      <p:font typeface="Lato Light" panose="020F0502020204030203"/>
      <p:regular r:id="rId44"/>
      <p:bold r:id="rId45"/>
      <p:italic r:id="rId46"/>
      <p:boldItalic r:id="rId47"/>
    </p:embeddedFont>
    <p:embeddedFont>
      <p:font typeface="Lato" panose="020F0502020204030203"/>
      <p:regular r:id="rId48"/>
      <p:bold r:id="rId49"/>
      <p:italic r:id="rId50"/>
      <p:boldItalic r:id="rId5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000000"/>
          </p15:clr>
        </p15:guide>
        <p15:guide id="2" pos="2906" userDrawn="1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B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14509C-7570-4F49-B173-3D3EA11BE6B5}" styleName="Table_0">
    <a:wholeTbl>
      <a:tcTxStyle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CF4"/>
          </a:solidFill>
        </a:fill>
      </a:tcStyle>
    </a:wholeTbl>
    <a:band1H>
      <a:tcStyle>
        <a:tcBdr/>
        <a:fill>
          <a:solidFill>
            <a:srgbClr val="CFD7E7"/>
          </a:solidFill>
        </a:fill>
      </a:tcStyle>
    </a:band1H>
    <a:band2H>
      <a:tcStyle>
        <a:tcBdr/>
      </a:tcStyle>
    </a:band2H>
    <a:band1V>
      <a:tcStyle>
        <a:tcBdr/>
        <a:fill>
          <a:solidFill>
            <a:srgbClr val="CFD7E7"/>
          </a:solidFill>
        </a:fill>
      </a:tcStyle>
    </a:band1V>
    <a:band2V>
      <a:tcStyle>
        <a:tcBdr/>
      </a:tcStyle>
    </a:band2V>
    <a:lastCol>
      <a:tcTxStyle b="on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Style>
        <a:tcBdr/>
      </a:tcStyle>
    </a:seCell>
    <a:swCell>
      <a:tcStyle>
        <a:tcBdr/>
      </a:tcStyle>
    </a:swCell>
    <a:firstRow>
      <a:tcTxStyle b="on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Style>
        <a:tcBdr/>
      </a:tcStyle>
    </a:neCell>
    <a:nwCell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0">
  <p:normalViewPr>
    <p:restoredLeft sz="15620"/>
    <p:restoredTop sz="94660"/>
  </p:normalViewPr>
  <p:slideViewPr>
    <p:cSldViewPr snapToGrid="0" showGuides="1">
      <p:cViewPr varScale="1">
        <p:scale>
          <a:sx n="100" d="100"/>
          <a:sy n="100" d="100"/>
        </p:scale>
        <p:origin x="0" y="0"/>
      </p:cViewPr>
      <p:guideLst>
        <p:guide orient="horz" pos="2160"/>
        <p:guide pos="2906"/>
      </p:guideLst>
    </p:cSldViewPr>
  </p:slide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1" Type="http://schemas.openxmlformats.org/officeDocument/2006/relationships/font" Target="fonts/font18.fntdata"/><Relationship Id="rId50" Type="http://schemas.openxmlformats.org/officeDocument/2006/relationships/font" Target="fonts/font17.fntdata"/><Relationship Id="rId5" Type="http://schemas.openxmlformats.org/officeDocument/2006/relationships/slide" Target="slides/slide2.xml"/><Relationship Id="rId49" Type="http://schemas.openxmlformats.org/officeDocument/2006/relationships/font" Target="fonts/font16.fntdata"/><Relationship Id="rId48" Type="http://schemas.openxmlformats.org/officeDocument/2006/relationships/font" Target="fonts/font15.fntdata"/><Relationship Id="rId47" Type="http://schemas.openxmlformats.org/officeDocument/2006/relationships/font" Target="fonts/font14.fntdata"/><Relationship Id="rId46" Type="http://schemas.openxmlformats.org/officeDocument/2006/relationships/font" Target="fonts/font13.fntdata"/><Relationship Id="rId45" Type="http://schemas.openxmlformats.org/officeDocument/2006/relationships/font" Target="fonts/font12.fntdata"/><Relationship Id="rId44" Type="http://schemas.openxmlformats.org/officeDocument/2006/relationships/font" Target="fonts/font11.fntdata"/><Relationship Id="rId43" Type="http://schemas.openxmlformats.org/officeDocument/2006/relationships/font" Target="fonts/font10.fntdata"/><Relationship Id="rId42" Type="http://schemas.openxmlformats.org/officeDocument/2006/relationships/font" Target="fonts/font9.fntdata"/><Relationship Id="rId41" Type="http://schemas.openxmlformats.org/officeDocument/2006/relationships/font" Target="fonts/font8.fntdata"/><Relationship Id="rId40" Type="http://schemas.openxmlformats.org/officeDocument/2006/relationships/font" Target="fonts/font7.fntdata"/><Relationship Id="rId4" Type="http://schemas.openxmlformats.org/officeDocument/2006/relationships/notesMaster" Target="notesMasters/notesMaster1.xml"/><Relationship Id="rId39" Type="http://schemas.openxmlformats.org/officeDocument/2006/relationships/font" Target="fonts/font6.fntdata"/><Relationship Id="rId38" Type="http://schemas.openxmlformats.org/officeDocument/2006/relationships/font" Target="fonts/font5.fntdata"/><Relationship Id="rId37" Type="http://schemas.openxmlformats.org/officeDocument/2006/relationships/font" Target="fonts/font4.fntdata"/><Relationship Id="rId36" Type="http://schemas.openxmlformats.org/officeDocument/2006/relationships/font" Target="fonts/font3.fntdata"/><Relationship Id="rId35" Type="http://schemas.openxmlformats.org/officeDocument/2006/relationships/font" Target="fonts/font2.fntdata"/><Relationship Id="rId34" Type="http://schemas.openxmlformats.org/officeDocument/2006/relationships/font" Target="fonts/font1.fntdata"/><Relationship Id="rId33" Type="http://schemas.openxmlformats.org/officeDocument/2006/relationships/tableStyles" Target="tableStyles.xml"/><Relationship Id="rId32" Type="http://schemas.openxmlformats.org/officeDocument/2006/relationships/viewProps" Target="viewProps.xml"/><Relationship Id="rId31" Type="http://schemas.openxmlformats.org/officeDocument/2006/relationships/presProps" Target="presProps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2" name="Google Shape;82;p1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82" name="Google Shape;282;p9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1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00" name="Google Shape;300;p10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17" name="Google Shape;317;p11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1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58" name="Google Shape;358;p13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1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00" name="Google Shape;400;p15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1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21" name="Google Shape;421;p16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4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1" name="Google Shape;141;p4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4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1" name="Google Shape;141;p4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4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1" name="Google Shape;141;p4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4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1" name="Google Shape;141;p4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2" name="Google Shape;82;p1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4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1" name="Google Shape;141;p4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4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1" name="Google Shape;141;p4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4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1" name="Google Shape;141;p4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4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1" name="Google Shape;141;p4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1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40" name="Google Shape;440;p17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18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67" name="Google Shape;467;p18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1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84" name="Google Shape;484;p19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2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03" name="Google Shape;503;p20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21" name="Google Shape;121;p3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4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1" name="Google Shape;141;p4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4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1" name="Google Shape;141;p4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68" name="Google Shape;168;p5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92" name="Google Shape;192;p6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34" name="Google Shape;234;p7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8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55" name="Google Shape;255;p8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matchingName="Title and Vertical Text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matchingName="Vertical Title and Text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3"/>
          <p:cNvSpPr txBox="1"/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matchingName="Title and Content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Section Header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 panose="020F0502020204030204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matchingName="Two Content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6"/>
          <p:cNvSpPr txBox="1"/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6"/>
          <p:cNvSpPr txBox="1"/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6"/>
          <p:cNvSpPr txBox="1"/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matchingName="Comparison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 panose="020F0502020204030204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7"/>
          <p:cNvSpPr txBox="1"/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/>
        </p:txBody>
      </p:sp>
      <p:sp>
        <p:nvSpPr>
          <p:cNvPr id="43" name="Google Shape;43;p7"/>
          <p:cNvSpPr txBox="1"/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7"/>
          <p:cNvSpPr txBox="1"/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/>
        </p:txBody>
      </p:sp>
      <p:sp>
        <p:nvSpPr>
          <p:cNvPr id="45" name="Google Shape;45;p7"/>
          <p:cNvSpPr txBox="1"/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7"/>
          <p:cNvSpPr txBox="1"/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8"/>
          <p:cNvSpPr txBox="1"/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matchingName="Content with Caption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 panose="020F0502020204030204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9"/>
          <p:cNvSpPr txBox="1"/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matchingName="Picture with Caption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 panose="020F0502020204030204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/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10"/>
          <p:cNvSpPr txBox="1"/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 panose="020F0502020204030204"/>
              <a:buNone/>
              <a:defRPr sz="4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 panose="020B0604020202020204"/>
              <a:buChar char="•"/>
              <a:defRPr sz="3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Char char="–"/>
              <a:defRPr sz="2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Char char="•"/>
              <a:defRPr sz="2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–"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»"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0.xml"/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45.png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Relationship Id="rId3" Type="http://schemas.openxmlformats.org/officeDocument/2006/relationships/image" Target="../media/image41.png"/><Relationship Id="rId2" Type="http://schemas.openxmlformats.org/officeDocument/2006/relationships/image" Target="../media/image21.png"/><Relationship Id="rId1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1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Relationship Id="rId3" Type="http://schemas.openxmlformats.org/officeDocument/2006/relationships/image" Target="../media/image46.png"/><Relationship Id="rId2" Type="http://schemas.openxmlformats.org/officeDocument/2006/relationships/image" Target="../media/image21.png"/><Relationship Id="rId1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2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59.xml"/><Relationship Id="rId6" Type="http://schemas.openxmlformats.org/officeDocument/2006/relationships/tags" Target="../tags/tag58.xml"/><Relationship Id="rId5" Type="http://schemas.openxmlformats.org/officeDocument/2006/relationships/tags" Target="../tags/tag57.xml"/><Relationship Id="rId4" Type="http://schemas.openxmlformats.org/officeDocument/2006/relationships/image" Target="../media/image51.png"/><Relationship Id="rId3" Type="http://schemas.openxmlformats.org/officeDocument/2006/relationships/image" Target="../media/image50.png"/><Relationship Id="rId2" Type="http://schemas.openxmlformats.org/officeDocument/2006/relationships/tags" Target="../tags/tag56.xml"/><Relationship Id="rId1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tags" Target="../tags/tag64.xml"/><Relationship Id="rId8" Type="http://schemas.openxmlformats.org/officeDocument/2006/relationships/tags" Target="../tags/tag63.xml"/><Relationship Id="rId7" Type="http://schemas.openxmlformats.org/officeDocument/2006/relationships/image" Target="../media/image56.png"/><Relationship Id="rId6" Type="http://schemas.openxmlformats.org/officeDocument/2006/relationships/tags" Target="../tags/tag62.xml"/><Relationship Id="rId5" Type="http://schemas.openxmlformats.org/officeDocument/2006/relationships/tags" Target="../tags/tag61.xml"/><Relationship Id="rId4" Type="http://schemas.openxmlformats.org/officeDocument/2006/relationships/image" Target="../media/image55.png"/><Relationship Id="rId3" Type="http://schemas.openxmlformats.org/officeDocument/2006/relationships/tags" Target="../tags/tag60.xml"/><Relationship Id="rId2" Type="http://schemas.openxmlformats.org/officeDocument/2006/relationships/image" Target="../media/image21.png"/><Relationship Id="rId16" Type="http://schemas.openxmlformats.org/officeDocument/2006/relationships/notesSlide" Target="../notesSlides/notesSlide15.xml"/><Relationship Id="rId15" Type="http://schemas.openxmlformats.org/officeDocument/2006/relationships/slideLayout" Target="../slideLayouts/slideLayout1.xml"/><Relationship Id="rId14" Type="http://schemas.openxmlformats.org/officeDocument/2006/relationships/image" Target="../media/image57.png"/><Relationship Id="rId13" Type="http://schemas.openxmlformats.org/officeDocument/2006/relationships/tags" Target="../tags/tag68.xml"/><Relationship Id="rId12" Type="http://schemas.openxmlformats.org/officeDocument/2006/relationships/tags" Target="../tags/tag67.xml"/><Relationship Id="rId11" Type="http://schemas.openxmlformats.org/officeDocument/2006/relationships/tags" Target="../tags/tag66.xml"/><Relationship Id="rId10" Type="http://schemas.openxmlformats.org/officeDocument/2006/relationships/tags" Target="../tags/tag65.xml"/><Relationship Id="rId1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58.jpeg"/><Relationship Id="rId7" Type="http://schemas.openxmlformats.org/officeDocument/2006/relationships/tags" Target="../tags/tag73.xml"/><Relationship Id="rId6" Type="http://schemas.openxmlformats.org/officeDocument/2006/relationships/tags" Target="../tags/tag72.xml"/><Relationship Id="rId5" Type="http://schemas.openxmlformats.org/officeDocument/2006/relationships/tags" Target="../tags/tag71.xml"/><Relationship Id="rId4" Type="http://schemas.openxmlformats.org/officeDocument/2006/relationships/tags" Target="../tags/tag70.xml"/><Relationship Id="rId3" Type="http://schemas.openxmlformats.org/officeDocument/2006/relationships/image" Target="../media/image10.png"/><Relationship Id="rId2" Type="http://schemas.openxmlformats.org/officeDocument/2006/relationships/tags" Target="../tags/tag69.xml"/><Relationship Id="rId10" Type="http://schemas.openxmlformats.org/officeDocument/2006/relationships/notesSlide" Target="../notesSlides/notesSlide16.xml"/><Relationship Id="rId1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7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77.xml"/><Relationship Id="rId5" Type="http://schemas.openxmlformats.org/officeDocument/2006/relationships/tags" Target="../tags/tag76.xml"/><Relationship Id="rId4" Type="http://schemas.openxmlformats.org/officeDocument/2006/relationships/tags" Target="../tags/tag75.xml"/><Relationship Id="rId3" Type="http://schemas.openxmlformats.org/officeDocument/2006/relationships/image" Target="../media/image10.png"/><Relationship Id="rId2" Type="http://schemas.openxmlformats.org/officeDocument/2006/relationships/tags" Target="../tags/tag74.xml"/><Relationship Id="rId1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58.jpeg"/><Relationship Id="rId7" Type="http://schemas.openxmlformats.org/officeDocument/2006/relationships/tags" Target="../tags/tag82.xml"/><Relationship Id="rId6" Type="http://schemas.openxmlformats.org/officeDocument/2006/relationships/tags" Target="../tags/tag81.xml"/><Relationship Id="rId5" Type="http://schemas.openxmlformats.org/officeDocument/2006/relationships/tags" Target="../tags/tag80.xml"/><Relationship Id="rId4" Type="http://schemas.openxmlformats.org/officeDocument/2006/relationships/tags" Target="../tags/tag79.xml"/><Relationship Id="rId3" Type="http://schemas.openxmlformats.org/officeDocument/2006/relationships/image" Target="../media/image10.png"/><Relationship Id="rId2" Type="http://schemas.openxmlformats.org/officeDocument/2006/relationships/tags" Target="../tags/tag78.xml"/><Relationship Id="rId10" Type="http://schemas.openxmlformats.org/officeDocument/2006/relationships/notesSlide" Target="../notesSlides/notesSlide18.xml"/><Relationship Id="rId1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9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86.xml"/><Relationship Id="rId5" Type="http://schemas.openxmlformats.org/officeDocument/2006/relationships/tags" Target="../tags/tag85.xml"/><Relationship Id="rId4" Type="http://schemas.openxmlformats.org/officeDocument/2006/relationships/tags" Target="../tags/tag84.xml"/><Relationship Id="rId3" Type="http://schemas.openxmlformats.org/officeDocument/2006/relationships/image" Target="../media/image10.png"/><Relationship Id="rId2" Type="http://schemas.openxmlformats.org/officeDocument/2006/relationships/tags" Target="../tags/tag83.xml"/><Relationship Id="rId1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7.xml"/><Relationship Id="rId8" Type="http://schemas.openxmlformats.org/officeDocument/2006/relationships/tags" Target="../tags/tag6.xml"/><Relationship Id="rId7" Type="http://schemas.openxmlformats.org/officeDocument/2006/relationships/image" Target="../media/image5.png"/><Relationship Id="rId6" Type="http://schemas.openxmlformats.org/officeDocument/2006/relationships/tags" Target="../tags/tag5.xml"/><Relationship Id="rId5" Type="http://schemas.openxmlformats.org/officeDocument/2006/relationships/image" Target="../media/image4.png"/><Relationship Id="rId4" Type="http://schemas.openxmlformats.org/officeDocument/2006/relationships/tags" Target="../tags/tag4.xml"/><Relationship Id="rId33" Type="http://schemas.openxmlformats.org/officeDocument/2006/relationships/notesSlide" Target="../notesSlides/notesSlide2.xml"/><Relationship Id="rId32" Type="http://schemas.openxmlformats.org/officeDocument/2006/relationships/slideLayout" Target="../slideLayouts/slideLayout1.xml"/><Relationship Id="rId31" Type="http://schemas.openxmlformats.org/officeDocument/2006/relationships/tags" Target="../tags/tag28.xml"/><Relationship Id="rId30" Type="http://schemas.openxmlformats.org/officeDocument/2006/relationships/tags" Target="../tags/tag27.xml"/><Relationship Id="rId3" Type="http://schemas.openxmlformats.org/officeDocument/2006/relationships/tags" Target="../tags/tag3.xml"/><Relationship Id="rId29" Type="http://schemas.openxmlformats.org/officeDocument/2006/relationships/tags" Target="../tags/tag26.xml"/><Relationship Id="rId28" Type="http://schemas.openxmlformats.org/officeDocument/2006/relationships/tags" Target="../tags/tag25.xml"/><Relationship Id="rId27" Type="http://schemas.openxmlformats.org/officeDocument/2006/relationships/tags" Target="../tags/tag24.xml"/><Relationship Id="rId26" Type="http://schemas.openxmlformats.org/officeDocument/2006/relationships/tags" Target="../tags/tag23.xml"/><Relationship Id="rId25" Type="http://schemas.openxmlformats.org/officeDocument/2006/relationships/tags" Target="../tags/tag22.xml"/><Relationship Id="rId24" Type="http://schemas.openxmlformats.org/officeDocument/2006/relationships/tags" Target="../tags/tag21.xml"/><Relationship Id="rId23" Type="http://schemas.openxmlformats.org/officeDocument/2006/relationships/tags" Target="../tags/tag20.xml"/><Relationship Id="rId22" Type="http://schemas.openxmlformats.org/officeDocument/2006/relationships/tags" Target="../tags/tag19.xml"/><Relationship Id="rId21" Type="http://schemas.openxmlformats.org/officeDocument/2006/relationships/tags" Target="../tags/tag18.xml"/><Relationship Id="rId20" Type="http://schemas.openxmlformats.org/officeDocument/2006/relationships/tags" Target="../tags/tag17.xml"/><Relationship Id="rId2" Type="http://schemas.openxmlformats.org/officeDocument/2006/relationships/tags" Target="../tags/tag2.xml"/><Relationship Id="rId19" Type="http://schemas.openxmlformats.org/officeDocument/2006/relationships/tags" Target="../tags/tag16.xml"/><Relationship Id="rId18" Type="http://schemas.openxmlformats.org/officeDocument/2006/relationships/tags" Target="../tags/tag15.xml"/><Relationship Id="rId17" Type="http://schemas.openxmlformats.org/officeDocument/2006/relationships/tags" Target="../tags/tag14.xml"/><Relationship Id="rId16" Type="http://schemas.openxmlformats.org/officeDocument/2006/relationships/tags" Target="../tags/tag13.xml"/><Relationship Id="rId15" Type="http://schemas.openxmlformats.org/officeDocument/2006/relationships/tags" Target="../tags/tag12.xml"/><Relationship Id="rId14" Type="http://schemas.openxmlformats.org/officeDocument/2006/relationships/tags" Target="../tags/tag11.xml"/><Relationship Id="rId13" Type="http://schemas.openxmlformats.org/officeDocument/2006/relationships/tags" Target="../tags/tag10.xml"/><Relationship Id="rId12" Type="http://schemas.openxmlformats.org/officeDocument/2006/relationships/tags" Target="../tags/tag9.xml"/><Relationship Id="rId11" Type="http://schemas.openxmlformats.org/officeDocument/2006/relationships/image" Target="../media/image6.png"/><Relationship Id="rId10" Type="http://schemas.openxmlformats.org/officeDocument/2006/relationships/tags" Target="../tags/tag8.xml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20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91.xml"/><Relationship Id="rId6" Type="http://schemas.openxmlformats.org/officeDocument/2006/relationships/tags" Target="../tags/tag90.xml"/><Relationship Id="rId5" Type="http://schemas.openxmlformats.org/officeDocument/2006/relationships/tags" Target="../tags/tag89.xml"/><Relationship Id="rId4" Type="http://schemas.openxmlformats.org/officeDocument/2006/relationships/tags" Target="../tags/tag88.xml"/><Relationship Id="rId3" Type="http://schemas.openxmlformats.org/officeDocument/2006/relationships/image" Target="../media/image10.png"/><Relationship Id="rId2" Type="http://schemas.openxmlformats.org/officeDocument/2006/relationships/tags" Target="../tags/tag87.xml"/><Relationship Id="rId1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1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95.xml"/><Relationship Id="rId5" Type="http://schemas.openxmlformats.org/officeDocument/2006/relationships/tags" Target="../tags/tag94.xml"/><Relationship Id="rId4" Type="http://schemas.openxmlformats.org/officeDocument/2006/relationships/tags" Target="../tags/tag93.xml"/><Relationship Id="rId3" Type="http://schemas.openxmlformats.org/officeDocument/2006/relationships/image" Target="../media/image10.png"/><Relationship Id="rId2" Type="http://schemas.openxmlformats.org/officeDocument/2006/relationships/tags" Target="../tags/tag92.xml"/><Relationship Id="rId1" Type="http://schemas.openxmlformats.org/officeDocument/2006/relationships/image" Target="../media/image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2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99.xml"/><Relationship Id="rId5" Type="http://schemas.openxmlformats.org/officeDocument/2006/relationships/tags" Target="../tags/tag98.xml"/><Relationship Id="rId4" Type="http://schemas.openxmlformats.org/officeDocument/2006/relationships/tags" Target="../tags/tag97.xml"/><Relationship Id="rId3" Type="http://schemas.openxmlformats.org/officeDocument/2006/relationships/image" Target="../media/image10.png"/><Relationship Id="rId2" Type="http://schemas.openxmlformats.org/officeDocument/2006/relationships/tags" Target="../tags/tag96.xml"/><Relationship Id="rId1" Type="http://schemas.openxmlformats.org/officeDocument/2006/relationships/image" Target="../media/image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3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103.xml"/><Relationship Id="rId5" Type="http://schemas.openxmlformats.org/officeDocument/2006/relationships/tags" Target="../tags/tag102.xml"/><Relationship Id="rId4" Type="http://schemas.openxmlformats.org/officeDocument/2006/relationships/tags" Target="../tags/tag101.xml"/><Relationship Id="rId3" Type="http://schemas.openxmlformats.org/officeDocument/2006/relationships/image" Target="../media/image10.png"/><Relationship Id="rId2" Type="http://schemas.openxmlformats.org/officeDocument/2006/relationships/tags" Target="../tags/tag100.xml"/><Relationship Id="rId1" Type="http://schemas.openxmlformats.org/officeDocument/2006/relationships/image" Target="../media/image7.png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image" Target="../media/image63.png"/><Relationship Id="rId8" Type="http://schemas.openxmlformats.org/officeDocument/2006/relationships/image" Target="../media/image16.png"/><Relationship Id="rId7" Type="http://schemas.openxmlformats.org/officeDocument/2006/relationships/image" Target="../media/image15.png"/><Relationship Id="rId6" Type="http://schemas.openxmlformats.org/officeDocument/2006/relationships/image" Target="../media/image14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4" Type="http://schemas.openxmlformats.org/officeDocument/2006/relationships/notesSlide" Target="../notesSlides/notesSlide24.xml"/><Relationship Id="rId13" Type="http://schemas.openxmlformats.org/officeDocument/2006/relationships/slideLayout" Target="../slideLayouts/slideLayout1.xml"/><Relationship Id="rId12" Type="http://schemas.openxmlformats.org/officeDocument/2006/relationships/image" Target="../media/image20.png"/><Relationship Id="rId11" Type="http://schemas.openxmlformats.org/officeDocument/2006/relationships/image" Target="../media/image65.png"/><Relationship Id="rId10" Type="http://schemas.openxmlformats.org/officeDocument/2006/relationships/image" Target="../media/image64.png"/><Relationship Id="rId1" Type="http://schemas.openxmlformats.org/officeDocument/2006/relationships/image" Target="../media/image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5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image" Target="../media/image7.pn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6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image" Target="../media/image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35.xml"/><Relationship Id="rId8" Type="http://schemas.openxmlformats.org/officeDocument/2006/relationships/tags" Target="../tags/tag34.xml"/><Relationship Id="rId7" Type="http://schemas.openxmlformats.org/officeDocument/2006/relationships/tags" Target="../tags/tag33.xml"/><Relationship Id="rId6" Type="http://schemas.openxmlformats.org/officeDocument/2006/relationships/tags" Target="../tags/tag32.xml"/><Relationship Id="rId5" Type="http://schemas.openxmlformats.org/officeDocument/2006/relationships/tags" Target="../tags/tag31.xml"/><Relationship Id="rId4" Type="http://schemas.openxmlformats.org/officeDocument/2006/relationships/tags" Target="../tags/tag30.xml"/><Relationship Id="rId3" Type="http://schemas.openxmlformats.org/officeDocument/2006/relationships/image" Target="../media/image10.png"/><Relationship Id="rId2" Type="http://schemas.openxmlformats.org/officeDocument/2006/relationships/tags" Target="../tags/tag29.xml"/><Relationship Id="rId16" Type="http://schemas.openxmlformats.org/officeDocument/2006/relationships/notesSlide" Target="../notesSlides/notesSlide4.xml"/><Relationship Id="rId15" Type="http://schemas.openxmlformats.org/officeDocument/2006/relationships/slideLayout" Target="../slideLayouts/slideLayout1.xml"/><Relationship Id="rId14" Type="http://schemas.openxmlformats.org/officeDocument/2006/relationships/tags" Target="../tags/tag40.xml"/><Relationship Id="rId13" Type="http://schemas.openxmlformats.org/officeDocument/2006/relationships/tags" Target="../tags/tag39.xml"/><Relationship Id="rId12" Type="http://schemas.openxmlformats.org/officeDocument/2006/relationships/tags" Target="../tags/tag38.xml"/><Relationship Id="rId11" Type="http://schemas.openxmlformats.org/officeDocument/2006/relationships/tags" Target="../tags/tag37.xml"/><Relationship Id="rId10" Type="http://schemas.openxmlformats.org/officeDocument/2006/relationships/tags" Target="../tags/tag36.xml"/><Relationship Id="rId1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17.png"/><Relationship Id="rId8" Type="http://schemas.openxmlformats.org/officeDocument/2006/relationships/image" Target="../media/image16.png"/><Relationship Id="rId7" Type="http://schemas.openxmlformats.org/officeDocument/2006/relationships/image" Target="../media/image15.png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4" Type="http://schemas.openxmlformats.org/officeDocument/2006/relationships/notesSlide" Target="../notesSlides/notesSlide5.xml"/><Relationship Id="rId13" Type="http://schemas.openxmlformats.org/officeDocument/2006/relationships/slideLayout" Target="../slideLayouts/slideLayout1.xml"/><Relationship Id="rId12" Type="http://schemas.openxmlformats.org/officeDocument/2006/relationships/image" Target="../media/image20.png"/><Relationship Id="rId11" Type="http://schemas.openxmlformats.org/officeDocument/2006/relationships/image" Target="../media/image19.png"/><Relationship Id="rId10" Type="http://schemas.openxmlformats.org/officeDocument/2006/relationships/image" Target="../media/image18.png"/><Relationship Id="rId1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6.xml"/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26.png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34.png"/><Relationship Id="rId8" Type="http://schemas.openxmlformats.org/officeDocument/2006/relationships/image" Target="../media/image33.png"/><Relationship Id="rId7" Type="http://schemas.openxmlformats.org/officeDocument/2006/relationships/image" Target="../media/image32.png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2" Type="http://schemas.openxmlformats.org/officeDocument/2006/relationships/notesSlide" Target="../notesSlides/notesSlide7.xml"/><Relationship Id="rId11" Type="http://schemas.openxmlformats.org/officeDocument/2006/relationships/slideLayout" Target="../slideLayouts/slideLayout1.xml"/><Relationship Id="rId10" Type="http://schemas.openxmlformats.org/officeDocument/2006/relationships/image" Target="../media/image35.png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47.xml"/><Relationship Id="rId8" Type="http://schemas.openxmlformats.org/officeDocument/2006/relationships/tags" Target="../tags/tag46.xml"/><Relationship Id="rId7" Type="http://schemas.openxmlformats.org/officeDocument/2006/relationships/tags" Target="../tags/tag45.xml"/><Relationship Id="rId6" Type="http://schemas.openxmlformats.org/officeDocument/2006/relationships/tags" Target="../tags/tag44.xml"/><Relationship Id="rId5" Type="http://schemas.openxmlformats.org/officeDocument/2006/relationships/tags" Target="../tags/tag43.xml"/><Relationship Id="rId4" Type="http://schemas.openxmlformats.org/officeDocument/2006/relationships/image" Target="../media/image37.png"/><Relationship Id="rId3" Type="http://schemas.openxmlformats.org/officeDocument/2006/relationships/tags" Target="../tags/tag42.xml"/><Relationship Id="rId2" Type="http://schemas.openxmlformats.org/officeDocument/2006/relationships/image" Target="../media/image36.png"/><Relationship Id="rId19" Type="http://schemas.openxmlformats.org/officeDocument/2006/relationships/notesSlide" Target="../notesSlides/notesSlide8.xml"/><Relationship Id="rId18" Type="http://schemas.openxmlformats.org/officeDocument/2006/relationships/slideLayout" Target="../slideLayouts/slideLayout1.xml"/><Relationship Id="rId17" Type="http://schemas.openxmlformats.org/officeDocument/2006/relationships/tags" Target="../tags/tag55.xml"/><Relationship Id="rId16" Type="http://schemas.openxmlformats.org/officeDocument/2006/relationships/tags" Target="../tags/tag54.xml"/><Relationship Id="rId15" Type="http://schemas.openxmlformats.org/officeDocument/2006/relationships/tags" Target="../tags/tag53.xml"/><Relationship Id="rId14" Type="http://schemas.openxmlformats.org/officeDocument/2006/relationships/tags" Target="../tags/tag52.xml"/><Relationship Id="rId13" Type="http://schemas.openxmlformats.org/officeDocument/2006/relationships/tags" Target="../tags/tag51.xml"/><Relationship Id="rId12" Type="http://schemas.openxmlformats.org/officeDocument/2006/relationships/tags" Target="../tags/tag50.xml"/><Relationship Id="rId11" Type="http://schemas.openxmlformats.org/officeDocument/2006/relationships/tags" Target="../tags/tag49.xml"/><Relationship Id="rId10" Type="http://schemas.openxmlformats.org/officeDocument/2006/relationships/tags" Target="../tags/tag48.xml"/><Relationship Id="rId1" Type="http://schemas.openxmlformats.org/officeDocument/2006/relationships/tags" Target="../tags/tag41.xml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3" descr="image.png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3" descr="image.png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99720" y="128270"/>
            <a:ext cx="11553190" cy="660146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3"/>
          <p:cNvSpPr txBox="1"/>
          <p:nvPr/>
        </p:nvSpPr>
        <p:spPr>
          <a:xfrm>
            <a:off x="1276985" y="2863215"/>
            <a:ext cx="9422765" cy="744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 i="0" u="none" strike="noStrike" cap="none">
                <a:solidFill>
                  <a:srgbClr val="2E5090"/>
                </a:solidFill>
                <a:latin typeface="Bahnschrift" panose="020B0502040204020203" charset="0"/>
                <a:ea typeface="Poppins" panose="00000600000000000000"/>
                <a:cs typeface="Bahnschrift" panose="020B0502040204020203" charset="0"/>
                <a:sym typeface="Poppins" panose="00000600000000000000"/>
              </a:rPr>
              <a:t>KHAI PHÁ DỮ LIỆU</a:t>
            </a:r>
            <a:endParaRPr lang="en-US" sz="4400" b="1" i="0" u="none" strike="noStrike" cap="none">
              <a:solidFill>
                <a:srgbClr val="2E5090"/>
              </a:solidFill>
              <a:latin typeface="Bahnschrift" panose="020B0502040204020203" charset="0"/>
              <a:ea typeface="Poppins" panose="00000600000000000000"/>
              <a:cs typeface="Bahnschrift" panose="020B0502040204020203" charset="0"/>
              <a:sym typeface="Poppins" panose="00000600000000000000"/>
            </a:endParaRPr>
          </a:p>
        </p:txBody>
      </p:sp>
      <p:sp>
        <p:nvSpPr>
          <p:cNvPr id="87" name="Google Shape;87;p13"/>
          <p:cNvSpPr txBox="1"/>
          <p:nvPr/>
        </p:nvSpPr>
        <p:spPr>
          <a:xfrm>
            <a:off x="1276985" y="3640455"/>
            <a:ext cx="9422765" cy="43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>
                <a:solidFill>
                  <a:srgbClr val="FF6B35"/>
                </a:solidFill>
                <a:latin typeface="Bahnschrift" panose="020B0502040204020203" charset="0"/>
                <a:ea typeface="Poppins SemiBold" panose="00000600000000000000"/>
                <a:cs typeface="Bahnschrift" panose="020B0502040204020203" charset="0"/>
                <a:sym typeface="Poppins SemiBold" panose="00000600000000000000"/>
              </a:rPr>
              <a:t>Phân Tích Hành Vi Mua Sắm Khách Hàng</a:t>
            </a:r>
            <a:endParaRPr lang="en-US" sz="2800" b="0" i="0" u="none" strike="noStrike" cap="none">
              <a:solidFill>
                <a:srgbClr val="FF6B35"/>
              </a:solidFill>
              <a:latin typeface="Bahnschrift" panose="020B0502040204020203" charset="0"/>
              <a:ea typeface="Poppins SemiBold" panose="00000600000000000000"/>
              <a:cs typeface="Bahnschrift" panose="020B0502040204020203" charset="0"/>
              <a:sym typeface="Poppins SemiBold" panose="00000600000000000000"/>
            </a:endParaRPr>
          </a:p>
        </p:txBody>
      </p:sp>
      <p:sp>
        <p:nvSpPr>
          <p:cNvPr id="88" name="Google Shape;88;p13"/>
          <p:cNvSpPr txBox="1"/>
          <p:nvPr/>
        </p:nvSpPr>
        <p:spPr>
          <a:xfrm>
            <a:off x="1506220" y="4088765"/>
            <a:ext cx="8974455" cy="492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555555"/>
                </a:solidFill>
                <a:latin typeface="Bahnschrift" panose="020B0502040204020203" charset="0"/>
                <a:ea typeface="Lato Light" panose="020F0502020204030203"/>
                <a:cs typeface="Bahnschrift" panose="020B0502040204020203" charset="0"/>
                <a:sym typeface="Lato Light" panose="020F0502020204030203"/>
              </a:rPr>
              <a:t>Customer Shopping Dataset - Istanbul Malls</a:t>
            </a:r>
            <a:endParaRPr lang="en-US" sz="2000" b="0" i="0" u="none" strike="noStrike" cap="none">
              <a:solidFill>
                <a:srgbClr val="555555"/>
              </a:solidFill>
              <a:latin typeface="Bahnschrift" panose="020B0502040204020203" charset="0"/>
              <a:ea typeface="Lato Light" panose="020F0502020204030203"/>
              <a:cs typeface="Bahnschrift" panose="020B0502040204020203" charset="0"/>
              <a:sym typeface="Lato Light" panose="020F0502020204030203"/>
            </a:endParaRPr>
          </a:p>
        </p:txBody>
      </p:sp>
      <p:sp>
        <p:nvSpPr>
          <p:cNvPr id="89" name="Google Shape;89;p13"/>
          <p:cNvSpPr/>
          <p:nvPr/>
        </p:nvSpPr>
        <p:spPr>
          <a:xfrm>
            <a:off x="5619750" y="5523567"/>
            <a:ext cx="952500" cy="19050"/>
          </a:xfrm>
          <a:prstGeom prst="rect">
            <a:avLst/>
          </a:prstGeom>
          <a:solidFill>
            <a:srgbClr val="2E509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Bahnschrift" panose="020B0502040204020203" charset="0"/>
              <a:ea typeface="Calibri" panose="020F0502020204030204"/>
              <a:cs typeface="Bahnschrift" panose="020B0502040204020203" charset="0"/>
              <a:sym typeface="Calibri" panose="020F0502020204030204"/>
            </a:endParaRPr>
          </a:p>
        </p:txBody>
      </p:sp>
      <p:sp>
        <p:nvSpPr>
          <p:cNvPr id="90" name="Google Shape;90;p13"/>
          <p:cNvSpPr txBox="1"/>
          <p:nvPr/>
        </p:nvSpPr>
        <p:spPr>
          <a:xfrm>
            <a:off x="1506220" y="5752465"/>
            <a:ext cx="8974455" cy="3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Giảng viên hướng dẫn: Thầy Đỗ Như Tài | Học kỳ 1, 2024-2025</a:t>
            </a:r>
            <a:endParaRPr lang="en-US" sz="1600" b="1" i="0" u="none" strike="noStrike" cap="none">
              <a:solidFill>
                <a:srgbClr val="4A5568"/>
              </a:solidFill>
              <a:latin typeface="Bahnschrift" panose="020B0502040204020203" charset="0"/>
              <a:ea typeface="Lato" panose="020F0502020204030203"/>
              <a:cs typeface="Bahnschrift" panose="020B0502040204020203" charset="0"/>
              <a:sym typeface="Lato" panose="020F0502020204030203"/>
            </a:endParaRPr>
          </a:p>
        </p:txBody>
      </p:sp>
      <p:sp>
        <p:nvSpPr>
          <p:cNvPr id="4" name="Google Shape;86;p13"/>
          <p:cNvSpPr txBox="1"/>
          <p:nvPr/>
        </p:nvSpPr>
        <p:spPr>
          <a:xfrm>
            <a:off x="1022985" y="293370"/>
            <a:ext cx="10109200" cy="913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-VN" altLang="en-US" sz="5400" b="1" i="0" u="none" strike="noStrike" cap="none">
                <a:solidFill>
                  <a:schemeClr val="bg2">
                    <a:lumMod val="75000"/>
                  </a:schemeClr>
                </a:solidFill>
                <a:latin typeface="Bahnschrift" panose="020B0502040204020203" charset="0"/>
                <a:ea typeface="Poppins" panose="00000600000000000000"/>
                <a:cs typeface="Bahnschrift" panose="020B0502040204020203" charset="0"/>
                <a:sym typeface="Poppins" panose="00000600000000000000"/>
              </a:rPr>
              <a:t>TRƯỜNG ĐẠI HỌC SÀI GÒN</a:t>
            </a:r>
            <a:endParaRPr lang="vi-VN" altLang="en-US" sz="5400" b="1" i="0" u="none" strike="noStrike" cap="none">
              <a:solidFill>
                <a:schemeClr val="bg2">
                  <a:lumMod val="75000"/>
                </a:schemeClr>
              </a:solidFill>
              <a:latin typeface="Bahnschrift" panose="020B0502040204020203" charset="0"/>
              <a:ea typeface="Poppins" panose="00000600000000000000"/>
              <a:cs typeface="Bahnschrift" panose="020B0502040204020203" charset="0"/>
              <a:sym typeface="Poppins" panose="00000600000000000000"/>
            </a:endParaRPr>
          </a:p>
        </p:txBody>
      </p:sp>
      <p:pic>
        <p:nvPicPr>
          <p:cNvPr id="5" name="Picture 4" descr="93feb59ba393eed743e9ff536b9cd56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8445" y="1224915"/>
            <a:ext cx="1514475" cy="1519555"/>
          </a:xfrm>
          <a:prstGeom prst="rect">
            <a:avLst/>
          </a:prstGeom>
        </p:spPr>
      </p:pic>
      <p:sp>
        <p:nvSpPr>
          <p:cNvPr id="2" name="Google Shape;86;p13"/>
          <p:cNvSpPr txBox="1"/>
          <p:nvPr/>
        </p:nvSpPr>
        <p:spPr>
          <a:xfrm>
            <a:off x="1276985" y="4695825"/>
            <a:ext cx="9422765" cy="4057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-VN" altLang="en-US" sz="2400" b="1" i="0" u="none" strike="noStrike" cap="none">
                <a:solidFill>
                  <a:schemeClr val="bg2">
                    <a:lumMod val="60000"/>
                    <a:lumOff val="40000"/>
                  </a:schemeClr>
                </a:solidFill>
                <a:latin typeface="Bahnschrift" panose="020B0502040204020203" charset="0"/>
                <a:ea typeface="Poppins" panose="00000600000000000000"/>
                <a:cs typeface="Bahnschrift" panose="020B0502040204020203" charset="0"/>
                <a:sym typeface="Poppins" panose="00000600000000000000"/>
              </a:rPr>
              <a:t>NHÓM 06 - DDU1231</a:t>
            </a:r>
            <a:endParaRPr lang="vi-VN" altLang="en-US" sz="2400" b="1" i="0" u="none" strike="noStrike" cap="none">
              <a:solidFill>
                <a:schemeClr val="bg2">
                  <a:lumMod val="60000"/>
                  <a:lumOff val="40000"/>
                </a:schemeClr>
              </a:solidFill>
              <a:latin typeface="Bahnschrift" panose="020B0502040204020203" charset="0"/>
              <a:ea typeface="Poppins" panose="00000600000000000000"/>
              <a:cs typeface="Bahnschrift" panose="020B0502040204020203" charset="0"/>
              <a:sym typeface="Poppins" panose="0000060000000000000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Google Shape;284;p21" descr="image.png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21" descr="image.png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6334125" y="1827162"/>
            <a:ext cx="5381625" cy="4554587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21"/>
          <p:cNvSpPr txBox="1"/>
          <p:nvPr/>
        </p:nvSpPr>
        <p:spPr>
          <a:xfrm>
            <a:off x="476250" y="2985343"/>
            <a:ext cx="5650706" cy="322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0" i="0" u="none" strike="noStrike" cap="none">
                <a:solidFill>
                  <a:srgbClr val="2E5090"/>
                </a:solidFill>
                <a:latin typeface="Bahnschrift" panose="020B0502040204020203" charset="0"/>
                <a:ea typeface="Poppins SemiBold" panose="00000600000000000000"/>
                <a:cs typeface="Bahnschrift" panose="020B0502040204020203" charset="0"/>
                <a:sym typeface="Poppins SemiBold" panose="00000600000000000000"/>
              </a:rPr>
              <a:t>Phân Tích Mô Tả</a:t>
            </a:r>
            <a:endParaRPr lang="en-US" sz="2100" b="0" i="0" u="none" strike="noStrike" cap="none">
              <a:solidFill>
                <a:srgbClr val="2E5090"/>
              </a:solidFill>
              <a:latin typeface="Bahnschrift" panose="020B0502040204020203" charset="0"/>
              <a:ea typeface="Poppins SemiBold" panose="00000600000000000000"/>
              <a:cs typeface="Bahnschrift" panose="020B0502040204020203" charset="0"/>
              <a:sym typeface="Poppins SemiBold" panose="00000600000000000000"/>
            </a:endParaRPr>
          </a:p>
        </p:txBody>
      </p:sp>
      <p:pic>
        <p:nvPicPr>
          <p:cNvPr id="287" name="Google Shape;287;p21" descr="image.png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6334125" y="1827162"/>
            <a:ext cx="5381625" cy="4554587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21"/>
          <p:cNvSpPr txBox="1"/>
          <p:nvPr/>
        </p:nvSpPr>
        <p:spPr>
          <a:xfrm>
            <a:off x="809625" y="3537793"/>
            <a:ext cx="5048250" cy="274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1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Peak Shopping:</a:t>
            </a:r>
            <a:r>
              <a:rPr lang="en-US" sz="1350" b="0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 Khung giờ vàng 14:00 - 17:00.</a:t>
            </a:r>
            <a:endParaRPr lang="en-US" sz="1350" b="0" i="0" u="none" strike="noStrike" cap="none">
              <a:solidFill>
                <a:srgbClr val="4A5568"/>
              </a:solidFill>
              <a:latin typeface="Bahnschrift" panose="020B0502040204020203" charset="0"/>
              <a:ea typeface="Lato" panose="020F0502020204030203"/>
              <a:cs typeface="Bahnschrift" panose="020B0502040204020203" charset="0"/>
              <a:sym typeface="Lato" panose="020F0502020204030203"/>
            </a:endParaRPr>
          </a:p>
        </p:txBody>
      </p:sp>
      <p:sp>
        <p:nvSpPr>
          <p:cNvPr id="289" name="Google Shape;289;p21"/>
          <p:cNvSpPr txBox="1"/>
          <p:nvPr/>
        </p:nvSpPr>
        <p:spPr>
          <a:xfrm>
            <a:off x="809625" y="3954958"/>
            <a:ext cx="5048250" cy="548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1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Weekend Effect:</a:t>
            </a:r>
            <a:r>
              <a:rPr lang="en-US" sz="1350" b="0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 Doanh thu cuối tuần cao hơn 35% so với ngày thường.</a:t>
            </a:r>
            <a:endParaRPr lang="en-US" sz="1350" b="0" i="0" u="none" strike="noStrike" cap="none">
              <a:solidFill>
                <a:srgbClr val="4A5568"/>
              </a:solidFill>
              <a:latin typeface="Bahnschrift" panose="020B0502040204020203" charset="0"/>
              <a:ea typeface="Lato" panose="020F0502020204030203"/>
              <a:cs typeface="Bahnschrift" panose="020B0502040204020203" charset="0"/>
              <a:sym typeface="Lato" panose="020F0502020204030203"/>
            </a:endParaRPr>
          </a:p>
        </p:txBody>
      </p:sp>
      <p:sp>
        <p:nvSpPr>
          <p:cNvPr id="290" name="Google Shape;290;p21"/>
          <p:cNvSpPr txBox="1"/>
          <p:nvPr/>
        </p:nvSpPr>
        <p:spPr>
          <a:xfrm>
            <a:off x="809625" y="4646414"/>
            <a:ext cx="5048250" cy="274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1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Demographics:</a:t>
            </a:r>
            <a:r>
              <a:rPr lang="en-US" sz="1350" b="0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 Nhóm tuổi 25-40 chiếm tỷ trọng lớn nhất.</a:t>
            </a:r>
            <a:endParaRPr lang="en-US" sz="1350" b="0" i="0" u="none" strike="noStrike" cap="none">
              <a:solidFill>
                <a:srgbClr val="4A5568"/>
              </a:solidFill>
              <a:latin typeface="Bahnschrift" panose="020B0502040204020203" charset="0"/>
              <a:ea typeface="Lato" panose="020F0502020204030203"/>
              <a:cs typeface="Bahnschrift" panose="020B0502040204020203" charset="0"/>
              <a:sym typeface="Lato" panose="020F0502020204030203"/>
            </a:endParaRPr>
          </a:p>
        </p:txBody>
      </p:sp>
      <p:sp>
        <p:nvSpPr>
          <p:cNvPr id="291" name="Google Shape;291;p21"/>
          <p:cNvSpPr txBox="1"/>
          <p:nvPr/>
        </p:nvSpPr>
        <p:spPr>
          <a:xfrm>
            <a:off x="809625" y="5063579"/>
            <a:ext cx="5048250" cy="274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1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Top Categories:</a:t>
            </a:r>
            <a:r>
              <a:rPr lang="en-US" sz="1350" b="0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 Clothing và Shoes dẫn đầu doanh số.</a:t>
            </a:r>
            <a:endParaRPr lang="en-US" sz="1350" b="0" i="0" u="none" strike="noStrike" cap="none">
              <a:solidFill>
                <a:srgbClr val="4A5568"/>
              </a:solidFill>
              <a:latin typeface="Bahnschrift" panose="020B0502040204020203" charset="0"/>
              <a:ea typeface="Lato" panose="020F0502020204030203"/>
              <a:cs typeface="Bahnschrift" panose="020B0502040204020203" charset="0"/>
              <a:sym typeface="Lato" panose="020F0502020204030203"/>
            </a:endParaRPr>
          </a:p>
        </p:txBody>
      </p:sp>
      <p:pic>
        <p:nvPicPr>
          <p:cNvPr id="292" name="Google Shape;292;p21" descr="image.png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476250" y="3601610"/>
            <a:ext cx="209550" cy="21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21" descr="image.png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476250" y="4018776"/>
            <a:ext cx="180975" cy="21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21" descr="image.png"/>
          <p:cNvPicPr preferRelativeResize="0"/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476250" y="4710231"/>
            <a:ext cx="266700" cy="21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21" descr="image.png"/>
          <p:cNvPicPr preferRelativeResize="0"/>
          <p:nvPr/>
        </p:nvPicPr>
        <p:blipFill rotWithShape="1">
          <a:blip r:embed="rId7"/>
          <a:srcRect/>
          <a:stretch>
            <a:fillRect/>
          </a:stretch>
        </p:blipFill>
        <p:spPr>
          <a:xfrm>
            <a:off x="476250" y="5127396"/>
            <a:ext cx="180975" cy="219075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21"/>
          <p:cNvSpPr txBox="1"/>
          <p:nvPr/>
        </p:nvSpPr>
        <p:spPr>
          <a:xfrm>
            <a:off x="666750" y="855612"/>
            <a:ext cx="1152525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i="0" u="none" strike="noStrike" cap="none">
                <a:solidFill>
                  <a:srgbClr val="2E5090"/>
                </a:solidFill>
                <a:latin typeface="Bahnschrift" panose="020B0502040204020203" charset="0"/>
                <a:ea typeface="Poppins SemiBold" panose="00000600000000000000"/>
                <a:cs typeface="Bahnschrift" panose="020B0502040204020203" charset="0"/>
                <a:sym typeface="Poppins SemiBold" panose="00000600000000000000"/>
              </a:rPr>
              <a:t>Exploratory Data Analysis</a:t>
            </a:r>
            <a:endParaRPr lang="en-US" sz="3600" b="0" i="0" u="none" strike="noStrike" cap="none">
              <a:solidFill>
                <a:srgbClr val="2E5090"/>
              </a:solidFill>
              <a:latin typeface="Bahnschrift" panose="020B0502040204020203" charset="0"/>
              <a:ea typeface="Poppins SemiBold" panose="00000600000000000000"/>
              <a:cs typeface="Bahnschrift" panose="020B0502040204020203" charset="0"/>
              <a:sym typeface="Poppins SemiBold" panose="00000600000000000000"/>
            </a:endParaRPr>
          </a:p>
        </p:txBody>
      </p:sp>
      <p:sp>
        <p:nvSpPr>
          <p:cNvPr id="297" name="Google Shape;297;p21"/>
          <p:cNvSpPr/>
          <p:nvPr/>
        </p:nvSpPr>
        <p:spPr>
          <a:xfrm>
            <a:off x="476250" y="855612"/>
            <a:ext cx="57150" cy="685800"/>
          </a:xfrm>
          <a:prstGeom prst="rect">
            <a:avLst/>
          </a:prstGeom>
          <a:solidFill>
            <a:srgbClr val="FF6B3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Bahnschrift" panose="020B0502040204020203" charset="0"/>
              <a:ea typeface="Calibri" panose="020F0502020204030204"/>
              <a:cs typeface="Bahnschrift" panose="020B0502040204020203" charset="0"/>
              <a:sym typeface="Calibri" panose="020F050202020403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22" descr="image.png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0" y="-95250"/>
            <a:ext cx="12192000" cy="695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22" descr="image.png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476250" y="1827162"/>
            <a:ext cx="5381625" cy="4554587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22"/>
          <p:cNvSpPr txBox="1"/>
          <p:nvPr/>
        </p:nvSpPr>
        <p:spPr>
          <a:xfrm>
            <a:off x="6334125" y="2961530"/>
            <a:ext cx="5650706" cy="322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0" i="0" u="none" strike="noStrike" cap="none">
                <a:solidFill>
                  <a:srgbClr val="2E5090"/>
                </a:solidFill>
                <a:latin typeface="Bahnschrift" panose="020B0502040204020203" charset="0"/>
                <a:ea typeface="Poppins SemiBold" panose="00000600000000000000"/>
                <a:cs typeface="Bahnschrift" panose="020B0502040204020203" charset="0"/>
                <a:sym typeface="Poppins SemiBold" panose="00000600000000000000"/>
              </a:rPr>
              <a:t>Key Findings</a:t>
            </a:r>
            <a:endParaRPr lang="en-US" sz="2100" b="0" i="0" u="none" strike="noStrike" cap="none">
              <a:solidFill>
                <a:srgbClr val="2E5090"/>
              </a:solidFill>
              <a:latin typeface="Bahnschrift" panose="020B0502040204020203" charset="0"/>
              <a:ea typeface="Poppins SemiBold" panose="00000600000000000000"/>
              <a:cs typeface="Bahnschrift" panose="020B0502040204020203" charset="0"/>
              <a:sym typeface="Poppins SemiBold" panose="00000600000000000000"/>
            </a:endParaRPr>
          </a:p>
        </p:txBody>
      </p:sp>
      <p:sp>
        <p:nvSpPr>
          <p:cNvPr id="306" name="Google Shape;306;p22"/>
          <p:cNvSpPr txBox="1"/>
          <p:nvPr/>
        </p:nvSpPr>
        <p:spPr>
          <a:xfrm>
            <a:off x="6334125" y="3533030"/>
            <a:ext cx="5381625" cy="274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Ma trận tương quan cho thấy các mối liên hệ quan trọng:</a:t>
            </a:r>
            <a:endParaRPr lang="en-US" sz="1350" b="0" i="0" u="none" strike="noStrike" cap="none">
              <a:solidFill>
                <a:srgbClr val="4A5568"/>
              </a:solidFill>
              <a:latin typeface="Bahnschrift" panose="020B0502040204020203" charset="0"/>
              <a:ea typeface="Lato" panose="020F0502020204030203"/>
              <a:cs typeface="Bahnschrift" panose="020B0502040204020203" charset="0"/>
              <a:sym typeface="Lato" panose="020F0502020204030203"/>
            </a:endParaRPr>
          </a:p>
        </p:txBody>
      </p:sp>
      <p:sp>
        <p:nvSpPr>
          <p:cNvPr id="307" name="Google Shape;307;p22"/>
          <p:cNvSpPr txBox="1"/>
          <p:nvPr/>
        </p:nvSpPr>
        <p:spPr>
          <a:xfrm>
            <a:off x="6744970" y="3917176"/>
            <a:ext cx="5048250" cy="9963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-VN" altLang="en-US" sz="1350" b="1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Price</a:t>
            </a:r>
            <a:r>
              <a:rPr lang="en-US" sz="1350" b="1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 ↔ Total Amount:</a:t>
            </a:r>
            <a:r>
              <a:rPr lang="en-US" sz="1350" b="0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 </a:t>
            </a:r>
            <a:r>
              <a:rPr lang="vi-VN" altLang="en-US" sz="1350" b="0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0.96</a:t>
            </a:r>
            <a:r>
              <a:rPr lang="en-US" sz="1350" b="0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 (Tương quan dương mạnh)</a:t>
            </a:r>
            <a:r>
              <a:rPr lang="vi-VN" altLang="en-US" sz="1350" b="0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, cho thấy t</a:t>
            </a:r>
            <a:r>
              <a:rPr lang="en-US" altLang="en-GB" sz="1350" b="0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ổng doanh thu phụ thuộc chủ yếu vào gi</a:t>
            </a:r>
            <a:r>
              <a:rPr lang="en-US" altLang="en-US" sz="1350" b="0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á</a:t>
            </a:r>
            <a:r>
              <a:rPr lang="en-US" altLang="en-GB" sz="1350" b="0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 trị </a:t>
            </a:r>
            <a:r>
              <a:rPr lang="" altLang="en-US" sz="1350" b="0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đ</a:t>
            </a:r>
            <a:r>
              <a:rPr lang="en-US" altLang="en-US" sz="1350" b="0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ơ</a:t>
            </a:r>
            <a:r>
              <a:rPr lang="en-US" altLang="en-GB" sz="1350" b="0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n gi</a:t>
            </a:r>
            <a:r>
              <a:rPr lang="en-US" altLang="en-US" sz="1350" b="0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á</a:t>
            </a:r>
            <a:r>
              <a:rPr lang="en-US" altLang="en-GB" sz="1350" b="0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 sản phẩm h</a:t>
            </a:r>
            <a:r>
              <a:rPr lang="en-US" altLang="en-US" sz="1350" b="0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ơ</a:t>
            </a:r>
            <a:r>
              <a:rPr lang="en-US" altLang="en-GB" sz="1350" b="0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n là số l</a:t>
            </a:r>
            <a:r>
              <a:rPr lang="" altLang="en-US" sz="1350" b="0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ư</a:t>
            </a:r>
            <a:r>
              <a:rPr lang="en-US" altLang="en-GB" sz="1350" b="0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ợng mặt hàng mua k</a:t>
            </a:r>
            <a:r>
              <a:rPr lang="" altLang="en-US" sz="1350" b="0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è</a:t>
            </a:r>
            <a:r>
              <a:rPr lang="en-US" altLang="en-GB" sz="1350" b="0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m</a:t>
            </a:r>
            <a:endParaRPr lang="en-US" altLang="en-GB" sz="1350" b="0" i="0" u="none" strike="noStrike" cap="none">
              <a:solidFill>
                <a:srgbClr val="4A5568"/>
              </a:solidFill>
              <a:latin typeface="Bahnschrift" panose="020B0502040204020203" charset="0"/>
              <a:ea typeface="Lato" panose="020F0502020204030203"/>
              <a:cs typeface="Bahnschrift" panose="020B0502040204020203" charset="0"/>
              <a:sym typeface="Lato" panose="020F0502020204030203"/>
            </a:endParaRPr>
          </a:p>
        </p:txBody>
      </p:sp>
      <p:sp>
        <p:nvSpPr>
          <p:cNvPr id="308" name="Google Shape;308;p22"/>
          <p:cNvSpPr txBox="1"/>
          <p:nvPr/>
        </p:nvSpPr>
        <p:spPr>
          <a:xfrm>
            <a:off x="6667500" y="4999821"/>
            <a:ext cx="5048250" cy="664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1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Age ↔ </a:t>
            </a:r>
            <a:r>
              <a:rPr lang="vi-VN" altLang="en-US" sz="1350" b="1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Total Amount</a:t>
            </a:r>
            <a:r>
              <a:rPr lang="en-US" sz="1350" b="1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:</a:t>
            </a:r>
            <a:r>
              <a:rPr lang="en-US" sz="1350" b="0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 0 (Tương quan yếu), cho thấy </a:t>
            </a:r>
            <a:r>
              <a:rPr lang="vi-VN" altLang="en-US" sz="1350" b="0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đ</a:t>
            </a:r>
            <a:r>
              <a:rPr lang="en-US" altLang="en-GB" sz="1350" b="0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ộ tuổi không quyết </a:t>
            </a:r>
            <a:r>
              <a:rPr lang="" altLang="en-US" sz="1350" b="0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đ</a:t>
            </a:r>
            <a:r>
              <a:rPr lang="en-US" altLang="en-GB" sz="1350" b="0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ịnh mức </a:t>
            </a:r>
            <a:r>
              <a:rPr lang="" altLang="en-US" sz="1350" b="0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đ</a:t>
            </a:r>
            <a:r>
              <a:rPr lang="en-US" altLang="en-GB" sz="1350" b="0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ộ chi ti</a:t>
            </a:r>
            <a:r>
              <a:rPr lang="en-US" altLang="en-US" sz="1350" b="0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ê</a:t>
            </a:r>
            <a:r>
              <a:rPr lang="en-US" altLang="en-GB" sz="1350" b="0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u</a:t>
            </a:r>
            <a:r>
              <a:rPr lang="en-US" sz="1350" b="0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.</a:t>
            </a:r>
            <a:endParaRPr lang="en-US" sz="1350" b="0" i="0" u="none" strike="noStrike" cap="none">
              <a:solidFill>
                <a:srgbClr val="4A5568"/>
              </a:solidFill>
              <a:latin typeface="Bahnschrift" panose="020B0502040204020203" charset="0"/>
              <a:ea typeface="Lato" panose="020F0502020204030203"/>
              <a:cs typeface="Bahnschrift" panose="020B0502040204020203" charset="0"/>
              <a:sym typeface="Lato" panose="020F0502020204030203"/>
            </a:endParaRPr>
          </a:p>
        </p:txBody>
      </p:sp>
      <p:sp>
        <p:nvSpPr>
          <p:cNvPr id="309" name="Google Shape;309;p22"/>
          <p:cNvSpPr txBox="1"/>
          <p:nvPr/>
        </p:nvSpPr>
        <p:spPr>
          <a:xfrm>
            <a:off x="6667500" y="5691276"/>
            <a:ext cx="5048250" cy="274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1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Payment Method:</a:t>
            </a:r>
            <a:r>
              <a:rPr lang="en-US" sz="1350" b="0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 Độc lập với giá trị đơn hàng.</a:t>
            </a:r>
            <a:endParaRPr lang="en-US" sz="1350" b="0" i="0" u="none" strike="noStrike" cap="none">
              <a:solidFill>
                <a:srgbClr val="4A5568"/>
              </a:solidFill>
              <a:latin typeface="Bahnschrift" panose="020B0502040204020203" charset="0"/>
              <a:ea typeface="Lato" panose="020F0502020204030203"/>
              <a:cs typeface="Bahnschrift" panose="020B0502040204020203" charset="0"/>
              <a:sym typeface="Lato" panose="020F0502020204030203"/>
            </a:endParaRPr>
          </a:p>
        </p:txBody>
      </p:sp>
      <p:pic>
        <p:nvPicPr>
          <p:cNvPr id="310" name="Google Shape;310;p22" descr="image.png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6334125" y="4052748"/>
            <a:ext cx="266700" cy="21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22" descr="image.png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6334125" y="5073798"/>
            <a:ext cx="266700" cy="21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22" descr="image.png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6334125" y="5765254"/>
            <a:ext cx="238125" cy="219075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22"/>
          <p:cNvSpPr txBox="1"/>
          <p:nvPr/>
        </p:nvSpPr>
        <p:spPr>
          <a:xfrm>
            <a:off x="666750" y="855612"/>
            <a:ext cx="11525250" cy="553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i="0" u="none" strike="noStrike" cap="none">
                <a:solidFill>
                  <a:srgbClr val="2E5090"/>
                </a:solidFill>
                <a:latin typeface="Bahnschrift" panose="020B0502040204020203" charset="0"/>
                <a:ea typeface="Poppins SemiBold" panose="00000600000000000000"/>
                <a:cs typeface="Bahnschrift" panose="020B0502040204020203" charset="0"/>
                <a:sym typeface="Poppins SemiBold" panose="00000600000000000000"/>
              </a:rPr>
              <a:t>Correlation Analysis</a:t>
            </a:r>
            <a:r>
              <a:rPr lang="vi-VN" altLang="en-US" sz="3600" b="0" i="0" u="none" strike="noStrike" cap="none">
                <a:solidFill>
                  <a:srgbClr val="2E5090"/>
                </a:solidFill>
                <a:latin typeface="Bahnschrift" panose="020B0502040204020203" charset="0"/>
                <a:ea typeface="Poppins SemiBold" panose="00000600000000000000"/>
                <a:cs typeface="Bahnschrift" panose="020B0502040204020203" charset="0"/>
                <a:sym typeface="Poppins SemiBold" panose="00000600000000000000"/>
              </a:rPr>
              <a:t>  </a:t>
            </a:r>
            <a:endParaRPr lang="vi-VN" altLang="en-US" sz="3600" b="0" i="0" u="none" strike="noStrike" cap="none">
              <a:solidFill>
                <a:srgbClr val="2E5090"/>
              </a:solidFill>
              <a:latin typeface="Bahnschrift" panose="020B0502040204020203" charset="0"/>
              <a:ea typeface="Poppins SemiBold" panose="00000600000000000000"/>
              <a:cs typeface="Bahnschrift" panose="020B0502040204020203" charset="0"/>
              <a:sym typeface="Poppins SemiBold" panose="00000600000000000000"/>
            </a:endParaRPr>
          </a:p>
        </p:txBody>
      </p:sp>
      <p:sp>
        <p:nvSpPr>
          <p:cNvPr id="314" name="Google Shape;314;p22"/>
          <p:cNvSpPr/>
          <p:nvPr/>
        </p:nvSpPr>
        <p:spPr>
          <a:xfrm>
            <a:off x="476250" y="723532"/>
            <a:ext cx="57150" cy="685800"/>
          </a:xfrm>
          <a:prstGeom prst="rect">
            <a:avLst/>
          </a:prstGeom>
          <a:solidFill>
            <a:srgbClr val="FF6B3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Bahnschrift" panose="020B0502040204020203" charset="0"/>
              <a:ea typeface="Calibri" panose="020F0502020204030204"/>
              <a:cs typeface="Bahnschrift" panose="020B0502040204020203" charset="0"/>
              <a:sym typeface="Calibri" panose="020F0502020204030204"/>
            </a:endParaRPr>
          </a:p>
        </p:txBody>
      </p:sp>
      <p:pic>
        <p:nvPicPr>
          <p:cNvPr id="2" name="Picture 1" descr="04_correlation_matrix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7020" y="2068195"/>
            <a:ext cx="5174615" cy="46945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" name="Google Shape;319;p23" descr="image.png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23" descr="image.png"/>
          <p:cNvPicPr preferRelativeResize="0"/>
          <p:nvPr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1789430" y="1752897"/>
            <a:ext cx="3555950" cy="3800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23" descr="image.png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6809690" y="1752897"/>
            <a:ext cx="3555950" cy="3800326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23"/>
          <p:cNvSpPr txBox="1"/>
          <p:nvPr/>
        </p:nvSpPr>
        <p:spPr>
          <a:xfrm>
            <a:off x="476250" y="6010423"/>
            <a:ext cx="11239500" cy="3321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1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Features used:</a:t>
            </a:r>
            <a:r>
              <a:rPr lang="en-US" sz="1350" b="0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 RFM (Recency, Frequency, Monetary)</a:t>
            </a:r>
            <a:endParaRPr lang="en-US" sz="1350" b="0" i="0" u="none" strike="noStrike" cap="none">
              <a:solidFill>
                <a:srgbClr val="4A5568"/>
              </a:solidFill>
              <a:latin typeface="Bahnschrift" panose="020B0502040204020203" charset="0"/>
              <a:ea typeface="Lato" panose="020F0502020204030203"/>
              <a:cs typeface="Bahnschrift" panose="020B0502040204020203" charset="0"/>
              <a:sym typeface="Lato" panose="020F0502020204030203"/>
            </a:endParaRPr>
          </a:p>
        </p:txBody>
      </p:sp>
      <p:sp>
        <p:nvSpPr>
          <p:cNvPr id="324" name="Google Shape;324;p23"/>
          <p:cNvSpPr txBox="1"/>
          <p:nvPr>
            <p:custDataLst>
              <p:tags r:id="rId5"/>
            </p:custDataLst>
          </p:nvPr>
        </p:nvSpPr>
        <p:spPr>
          <a:xfrm>
            <a:off x="2912248" y="2314872"/>
            <a:ext cx="1310163" cy="400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0" i="0" u="none" strike="noStrike" cap="none">
                <a:solidFill>
                  <a:schemeClr val="accent6">
                    <a:lumMod val="75000"/>
                  </a:schemeClr>
                </a:solidFill>
                <a:latin typeface="Bahnschrift" panose="020B0502040204020203" charset="0"/>
                <a:ea typeface="Poppins SemiBold" panose="00000600000000000000"/>
                <a:cs typeface="Bahnschrift" panose="020B0502040204020203" charset="0"/>
                <a:sym typeface="Poppins SemiBold" panose="00000600000000000000"/>
              </a:rPr>
              <a:t>K-Means</a:t>
            </a:r>
            <a:endParaRPr lang="en-US" sz="2100" b="0" i="0" u="none" strike="noStrike" cap="none">
              <a:solidFill>
                <a:schemeClr val="accent6">
                  <a:lumMod val="75000"/>
                </a:schemeClr>
              </a:solidFill>
              <a:latin typeface="Bahnschrift" panose="020B0502040204020203" charset="0"/>
              <a:ea typeface="Poppins SemiBold" panose="00000600000000000000"/>
              <a:cs typeface="Bahnschrift" panose="020B0502040204020203" charset="0"/>
              <a:sym typeface="Poppins SemiBold" panose="00000600000000000000"/>
            </a:endParaRPr>
          </a:p>
        </p:txBody>
      </p:sp>
      <p:sp>
        <p:nvSpPr>
          <p:cNvPr id="325" name="Google Shape;325;p23"/>
          <p:cNvSpPr txBox="1"/>
          <p:nvPr>
            <p:custDataLst>
              <p:tags r:id="rId6"/>
            </p:custDataLst>
          </p:nvPr>
        </p:nvSpPr>
        <p:spPr>
          <a:xfrm>
            <a:off x="2084705" y="3029247"/>
            <a:ext cx="2965400" cy="548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Sử dụng </a:t>
            </a:r>
            <a:r>
              <a:rPr lang="en-US" sz="1350" b="1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Elbow Method</a:t>
            </a:r>
            <a:r>
              <a:rPr lang="en-US" sz="1350" b="0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 để tìm số cụm tối ưu.</a:t>
            </a:r>
            <a:endParaRPr lang="en-US" sz="1350" b="0" i="0" u="none" strike="noStrike" cap="none">
              <a:solidFill>
                <a:srgbClr val="4A5568"/>
              </a:solidFill>
              <a:latin typeface="Bahnschrift" panose="020B0502040204020203" charset="0"/>
              <a:ea typeface="Lato" panose="020F0502020204030203"/>
              <a:cs typeface="Bahnschrift" panose="020B0502040204020203" charset="0"/>
              <a:sym typeface="Lato" panose="020F0502020204030203"/>
            </a:endParaRPr>
          </a:p>
        </p:txBody>
      </p:sp>
      <p:sp>
        <p:nvSpPr>
          <p:cNvPr id="326" name="Google Shape;326;p23"/>
          <p:cNvSpPr txBox="1"/>
          <p:nvPr/>
        </p:nvSpPr>
        <p:spPr>
          <a:xfrm>
            <a:off x="2980055" y="3920490"/>
            <a:ext cx="1039495" cy="3321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1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Result:</a:t>
            </a:r>
            <a:r>
              <a:rPr lang="en-US" sz="1350" b="0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 k = </a:t>
            </a:r>
            <a:r>
              <a:rPr lang="en-US" altLang="en-GB" sz="1350" b="0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7</a:t>
            </a:r>
            <a:endParaRPr lang="en-US" altLang="en-GB" sz="1350" b="0" i="0" u="none" strike="noStrike" cap="none">
              <a:solidFill>
                <a:srgbClr val="4A5568"/>
              </a:solidFill>
              <a:latin typeface="Bahnschrift" panose="020B0502040204020203" charset="0"/>
              <a:ea typeface="Lato" panose="020F0502020204030203"/>
              <a:cs typeface="Bahnschrift" panose="020B0502040204020203" charset="0"/>
              <a:sym typeface="Lato" panose="020F0502020204030203"/>
            </a:endParaRPr>
          </a:p>
        </p:txBody>
      </p:sp>
      <p:sp>
        <p:nvSpPr>
          <p:cNvPr id="327" name="Google Shape;327;p23"/>
          <p:cNvSpPr txBox="1"/>
          <p:nvPr/>
        </p:nvSpPr>
        <p:spPr>
          <a:xfrm>
            <a:off x="1847215" y="4537710"/>
            <a:ext cx="3375025" cy="3321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Silhouette Score: 0.</a:t>
            </a:r>
            <a:r>
              <a:rPr lang="en-US" altLang="en-GB" sz="1350" b="0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3323</a:t>
            </a:r>
            <a:endParaRPr lang="en-US" altLang="en-GB" sz="1350" b="0" i="0" u="none" strike="noStrike" cap="none">
              <a:solidFill>
                <a:srgbClr val="4A5568"/>
              </a:solidFill>
              <a:latin typeface="Bahnschrift" panose="020B0502040204020203" charset="0"/>
              <a:ea typeface="Lato" panose="020F0502020204030203"/>
              <a:cs typeface="Bahnschrift" panose="020B0502040204020203" charset="0"/>
              <a:sym typeface="Lato" panose="020F0502020204030203"/>
            </a:endParaRPr>
          </a:p>
        </p:txBody>
      </p:sp>
      <p:sp>
        <p:nvSpPr>
          <p:cNvPr id="328" name="Google Shape;328;p23"/>
          <p:cNvSpPr txBox="1"/>
          <p:nvPr>
            <p:custDataLst>
              <p:tags r:id="rId7"/>
            </p:custDataLst>
          </p:nvPr>
        </p:nvSpPr>
        <p:spPr>
          <a:xfrm>
            <a:off x="7717482" y="2314872"/>
            <a:ext cx="1740217" cy="400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0" i="0" u="none" strike="noStrike" cap="none">
                <a:solidFill>
                  <a:srgbClr val="2E5090"/>
                </a:solidFill>
                <a:latin typeface="Bahnschrift" panose="020B0502040204020203" charset="0"/>
                <a:ea typeface="Poppins SemiBold" panose="00000600000000000000"/>
                <a:cs typeface="Bahnschrift" panose="020B0502040204020203" charset="0"/>
                <a:sym typeface="Poppins SemiBold" panose="00000600000000000000"/>
              </a:rPr>
              <a:t>Hierarchical</a:t>
            </a:r>
            <a:endParaRPr lang="en-US" sz="2100" b="0" i="0" u="none" strike="noStrike" cap="none">
              <a:solidFill>
                <a:srgbClr val="2E5090"/>
              </a:solidFill>
              <a:latin typeface="Bahnschrift" panose="020B0502040204020203" charset="0"/>
              <a:ea typeface="Poppins SemiBold" panose="00000600000000000000"/>
              <a:cs typeface="Bahnschrift" panose="020B0502040204020203" charset="0"/>
              <a:sym typeface="Poppins SemiBold" panose="00000600000000000000"/>
            </a:endParaRPr>
          </a:p>
        </p:txBody>
      </p:sp>
      <p:sp>
        <p:nvSpPr>
          <p:cNvPr id="329" name="Google Shape;329;p23"/>
          <p:cNvSpPr txBox="1"/>
          <p:nvPr/>
        </p:nvSpPr>
        <p:spPr>
          <a:xfrm>
            <a:off x="7104965" y="3029247"/>
            <a:ext cx="2965400" cy="548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Phương pháp </a:t>
            </a:r>
            <a:r>
              <a:rPr lang="en-US" sz="1350" b="1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Agglomerative</a:t>
            </a:r>
            <a:r>
              <a:rPr lang="en-US" sz="1350" b="0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 với Ward linkage.</a:t>
            </a:r>
            <a:endParaRPr lang="en-US" sz="1350" b="0" i="0" u="none" strike="noStrike" cap="none">
              <a:solidFill>
                <a:srgbClr val="4A5568"/>
              </a:solidFill>
              <a:latin typeface="Bahnschrift" panose="020B0502040204020203" charset="0"/>
              <a:ea typeface="Lato" panose="020F0502020204030203"/>
              <a:cs typeface="Bahnschrift" panose="020B0502040204020203" charset="0"/>
              <a:sym typeface="Lato" panose="020F0502020204030203"/>
            </a:endParaRPr>
          </a:p>
        </p:txBody>
      </p:sp>
      <p:sp>
        <p:nvSpPr>
          <p:cNvPr id="331" name="Google Shape;331;p23"/>
          <p:cNvSpPr txBox="1"/>
          <p:nvPr/>
        </p:nvSpPr>
        <p:spPr>
          <a:xfrm>
            <a:off x="7105015" y="4595495"/>
            <a:ext cx="2965450" cy="3321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Silhouette Score: </a:t>
            </a:r>
            <a:r>
              <a:rPr lang="en-US" altLang="en-GB" sz="1350" b="0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0.26</a:t>
            </a:r>
            <a:r>
              <a:rPr lang="vi-VN" altLang="en-US" sz="1350" b="0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65</a:t>
            </a:r>
            <a:endParaRPr lang="vi-VN" altLang="en-US" sz="1350" b="0" i="0" u="none" strike="noStrike" cap="none">
              <a:solidFill>
                <a:srgbClr val="4A5568"/>
              </a:solidFill>
              <a:latin typeface="Bahnschrift" panose="020B0502040204020203" charset="0"/>
              <a:ea typeface="Lato" panose="020F0502020204030203"/>
              <a:cs typeface="Bahnschrift" panose="020B0502040204020203" charset="0"/>
              <a:sym typeface="Lato" panose="020F0502020204030203"/>
            </a:endParaRPr>
          </a:p>
        </p:txBody>
      </p:sp>
      <p:sp>
        <p:nvSpPr>
          <p:cNvPr id="335" name="Google Shape;335;p23"/>
          <p:cNvSpPr txBox="1"/>
          <p:nvPr/>
        </p:nvSpPr>
        <p:spPr>
          <a:xfrm>
            <a:off x="666750" y="781347"/>
            <a:ext cx="11525250" cy="553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i="0" u="none" strike="noStrike" cap="none">
                <a:solidFill>
                  <a:srgbClr val="2E5090"/>
                </a:solidFill>
                <a:latin typeface="Bahnschrift" panose="020B0502040204020203" charset="0"/>
                <a:ea typeface="Poppins SemiBold" panose="00000600000000000000"/>
                <a:cs typeface="Bahnschrift" panose="020B0502040204020203" charset="0"/>
                <a:sym typeface="Poppins SemiBold" panose="00000600000000000000"/>
              </a:rPr>
              <a:t>Customer Segmentation Methods</a:t>
            </a:r>
            <a:r>
              <a:rPr lang="vi-VN" altLang="en-US" sz="3600" b="0" i="0" u="none" strike="noStrike" cap="none">
                <a:solidFill>
                  <a:srgbClr val="2E5090"/>
                </a:solidFill>
                <a:latin typeface="Bahnschrift" panose="020B0502040204020203" charset="0"/>
                <a:ea typeface="Poppins SemiBold" panose="00000600000000000000"/>
                <a:cs typeface="Bahnschrift" panose="020B0502040204020203" charset="0"/>
                <a:sym typeface="Poppins SemiBold" panose="00000600000000000000"/>
              </a:rPr>
              <a:t> </a:t>
            </a:r>
            <a:endParaRPr lang="vi-VN" altLang="en-US" sz="3600" b="0" i="0" u="none" strike="noStrike" cap="none">
              <a:solidFill>
                <a:srgbClr val="2E5090"/>
              </a:solidFill>
              <a:latin typeface="Bahnschrift" panose="020B0502040204020203" charset="0"/>
              <a:ea typeface="Poppins SemiBold" panose="00000600000000000000"/>
              <a:cs typeface="Bahnschrift" panose="020B0502040204020203" charset="0"/>
              <a:sym typeface="Poppins SemiBold" panose="00000600000000000000"/>
            </a:endParaRPr>
          </a:p>
        </p:txBody>
      </p:sp>
      <p:sp>
        <p:nvSpPr>
          <p:cNvPr id="336" name="Google Shape;336;p23"/>
          <p:cNvSpPr/>
          <p:nvPr/>
        </p:nvSpPr>
        <p:spPr>
          <a:xfrm>
            <a:off x="476250" y="781347"/>
            <a:ext cx="57150" cy="685800"/>
          </a:xfrm>
          <a:prstGeom prst="rect">
            <a:avLst/>
          </a:prstGeom>
          <a:solidFill>
            <a:srgbClr val="FF6B3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Bahnschrift" panose="020B0502040204020203" charset="0"/>
              <a:ea typeface="Calibri" panose="020F0502020204030204"/>
              <a:cs typeface="Bahnschrift" panose="020B0502040204020203" charset="0"/>
              <a:sym typeface="Calibri" panose="020F0502020204030204"/>
            </a:endParaRPr>
          </a:p>
        </p:txBody>
      </p:sp>
      <p:sp>
        <p:nvSpPr>
          <p:cNvPr id="2" name="L-Shape 1"/>
          <p:cNvSpPr/>
          <p:nvPr/>
        </p:nvSpPr>
        <p:spPr>
          <a:xfrm rot="13500000">
            <a:off x="5507355" y="3203575"/>
            <a:ext cx="845820" cy="885825"/>
          </a:xfrm>
          <a:prstGeom prst="corner">
            <a:avLst>
              <a:gd name="adj1" fmla="val 10060"/>
              <a:gd name="adj2" fmla="val 10423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GB" altLang="en-US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" name="Google Shape;326;p23"/>
          <p:cNvSpPr txBox="1"/>
          <p:nvPr/>
        </p:nvSpPr>
        <p:spPr>
          <a:xfrm>
            <a:off x="8068310" y="3920490"/>
            <a:ext cx="1039495" cy="3321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1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Result:</a:t>
            </a:r>
            <a:r>
              <a:rPr lang="en-US" sz="1350" b="0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 k = </a:t>
            </a:r>
            <a:r>
              <a:rPr lang="vi-VN" altLang="en-US" sz="1350" b="0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3</a:t>
            </a:r>
            <a:endParaRPr lang="vi-VN" altLang="en-US" sz="1350" b="0" i="0" u="none" strike="noStrike" cap="none">
              <a:solidFill>
                <a:srgbClr val="4A5568"/>
              </a:solidFill>
              <a:latin typeface="Bahnschrift" panose="020B0502040204020203" charset="0"/>
              <a:ea typeface="Lato" panose="020F0502020204030203"/>
              <a:cs typeface="Bahnschrift" panose="020B0502040204020203" charset="0"/>
              <a:sym typeface="Lato" panose="020F0502020204030203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0" name="Google Shape;360;p25" descr="image.png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25"/>
          <p:cNvSpPr txBox="1"/>
          <p:nvPr/>
        </p:nvSpPr>
        <p:spPr>
          <a:xfrm>
            <a:off x="542925" y="2701925"/>
            <a:ext cx="4363085" cy="1324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350">
                <a:solidFill>
                  <a:schemeClr val="tx1"/>
                </a:solidFill>
                <a:latin typeface="Bahnschrift" panose="020B0502040204020203" charset="0"/>
                <a:ea typeface="Poppins SemiBold" panose="00000600000000000000"/>
                <a:cs typeface="Bahnschrift" panose="020B0502040204020203" charset="0"/>
                <a:sym typeface="Poppins SemiBold" panose="00000600000000000000"/>
              </a:rPr>
              <a:t>Quy mô: 99,457 giao dịch.</a:t>
            </a:r>
            <a:endParaRPr lang="en-US" altLang="en-GB" sz="1350" b="0" i="0" u="none" strike="noStrike" cap="none">
              <a:solidFill>
                <a:schemeClr val="tx1"/>
              </a:solidFill>
              <a:latin typeface="Bahnschrift" panose="020B0502040204020203" charset="0"/>
              <a:ea typeface="Poppins SemiBold" panose="00000600000000000000"/>
              <a:cs typeface="Bahnschrift" panose="020B0502040204020203" charset="0"/>
              <a:sym typeface="Poppins SemiBold" panose="00000600000000000000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en-GB" sz="1350" b="0" i="0" u="none" strike="noStrike" cap="none">
              <a:solidFill>
                <a:schemeClr val="tx1"/>
              </a:solidFill>
              <a:latin typeface="Bahnschrift" panose="020B0502040204020203" charset="0"/>
              <a:ea typeface="Poppins SemiBold" panose="00000600000000000000"/>
              <a:cs typeface="Bahnschrift" panose="020B0502040204020203" charset="0"/>
              <a:sym typeface="Poppins SemiBold" panose="00000600000000000000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350">
                <a:solidFill>
                  <a:schemeClr val="tx1"/>
                </a:solidFill>
                <a:latin typeface="Bahnschrift" panose="020B0502040204020203" charset="0"/>
                <a:ea typeface="Poppins SemiBold" panose="00000600000000000000"/>
                <a:cs typeface="Bahnschrift" panose="020B0502040204020203" charset="0"/>
                <a:sym typeface="Poppins SemiBold" panose="00000600000000000000"/>
              </a:rPr>
              <a:t>Chỉ số giỏ hàng: Trung b</a:t>
            </a:r>
            <a:r>
              <a:rPr lang="en-US" altLang="en-US" sz="1350">
                <a:solidFill>
                  <a:schemeClr val="tx1"/>
                </a:solidFill>
                <a:latin typeface="Bahnschrift" panose="020B0502040204020203" charset="0"/>
                <a:ea typeface="Poppins SemiBold" panose="00000600000000000000"/>
                <a:cs typeface="Bahnschrift" panose="020B0502040204020203" charset="0"/>
                <a:sym typeface="Poppins SemiBold" panose="00000600000000000000"/>
              </a:rPr>
              <a:t>ì</a:t>
            </a:r>
            <a:r>
              <a:rPr lang="en-US" altLang="en-GB" sz="1350">
                <a:solidFill>
                  <a:schemeClr val="tx1"/>
                </a:solidFill>
                <a:latin typeface="Bahnschrift" panose="020B0502040204020203" charset="0"/>
                <a:ea typeface="Poppins SemiBold" panose="00000600000000000000"/>
                <a:cs typeface="Bahnschrift" panose="020B0502040204020203" charset="0"/>
                <a:sym typeface="Poppins SemiBold" panose="00000600000000000000"/>
              </a:rPr>
              <a:t>nh 1.0 mặt hàng/h</a:t>
            </a:r>
            <a:r>
              <a:rPr lang="en-US" altLang="en-US" sz="1350">
                <a:solidFill>
                  <a:schemeClr val="tx1"/>
                </a:solidFill>
                <a:latin typeface="Bahnschrift" panose="020B0502040204020203" charset="0"/>
                <a:ea typeface="Poppins SemiBold" panose="00000600000000000000"/>
                <a:cs typeface="Bahnschrift" panose="020B0502040204020203" charset="0"/>
                <a:sym typeface="Poppins SemiBold" panose="00000600000000000000"/>
              </a:rPr>
              <a:t>ó</a:t>
            </a:r>
            <a:r>
              <a:rPr lang="en-US" altLang="en-GB" sz="1350">
                <a:solidFill>
                  <a:schemeClr val="tx1"/>
                </a:solidFill>
                <a:latin typeface="Bahnschrift" panose="020B0502040204020203" charset="0"/>
                <a:ea typeface="Poppins SemiBold" panose="00000600000000000000"/>
                <a:cs typeface="Bahnschrift" panose="020B0502040204020203" charset="0"/>
                <a:sym typeface="Poppins SemiBold" panose="00000600000000000000"/>
              </a:rPr>
              <a:t>a </a:t>
            </a:r>
            <a:r>
              <a:rPr lang="en-US" altLang="en-US" sz="1350">
                <a:solidFill>
                  <a:schemeClr val="tx1"/>
                </a:solidFill>
                <a:latin typeface="Bahnschrift" panose="020B0502040204020203" charset="0"/>
                <a:ea typeface="Poppins SemiBold" panose="00000600000000000000"/>
                <a:cs typeface="Bahnschrift" panose="020B0502040204020203" charset="0"/>
                <a:sym typeface="Poppins SemiBold" panose="00000600000000000000"/>
              </a:rPr>
              <a:t>đơ</a:t>
            </a:r>
            <a:r>
              <a:rPr lang="en-US" altLang="en-GB" sz="1350">
                <a:solidFill>
                  <a:schemeClr val="tx1"/>
                </a:solidFill>
                <a:latin typeface="Bahnschrift" panose="020B0502040204020203" charset="0"/>
                <a:ea typeface="Poppins SemiBold" panose="00000600000000000000"/>
                <a:cs typeface="Bahnschrift" panose="020B0502040204020203" charset="0"/>
                <a:sym typeface="Poppins SemiBold" panose="00000600000000000000"/>
              </a:rPr>
              <a:t>n.</a:t>
            </a:r>
            <a:endParaRPr lang="en-US" altLang="en-GB" sz="1350">
              <a:solidFill>
                <a:schemeClr val="tx1"/>
              </a:solidFill>
              <a:latin typeface="Bahnschrift" panose="020B0502040204020203" charset="0"/>
              <a:ea typeface="Poppins SemiBold" panose="00000600000000000000"/>
              <a:cs typeface="Bahnschrift" panose="020B0502040204020203" charset="0"/>
              <a:sym typeface="Poppins SemiBold" panose="00000600000000000000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en-GB" sz="1350">
              <a:solidFill>
                <a:schemeClr val="tx1"/>
              </a:solidFill>
              <a:latin typeface="Bahnschrift" panose="020B0502040204020203" charset="0"/>
              <a:ea typeface="Poppins SemiBold" panose="00000600000000000000"/>
              <a:cs typeface="Bahnschrift" panose="020B0502040204020203" charset="0"/>
              <a:sym typeface="Poppins SemiBold" panose="00000600000000000000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" altLang="en-US" sz="1350" b="0" i="0" u="none" strike="noStrike" cap="none">
                <a:solidFill>
                  <a:schemeClr val="tx1"/>
                </a:solidFill>
                <a:latin typeface="Bahnschrift" panose="020B0502040204020203" charset="0"/>
                <a:ea typeface="Poppins SemiBold" panose="00000600000000000000"/>
                <a:cs typeface="Bahnschrift" panose="020B0502040204020203" charset="0"/>
                <a:sym typeface="Poppins SemiBold" panose="00000600000000000000"/>
              </a:rPr>
              <a:t>Đ</a:t>
            </a:r>
            <a:r>
              <a:rPr lang="en-US" altLang="en-GB" sz="1350" b="0" i="0" u="none" strike="noStrike" cap="none">
                <a:solidFill>
                  <a:schemeClr val="tx1"/>
                </a:solidFill>
                <a:latin typeface="Bahnschrift" panose="020B0502040204020203" charset="0"/>
                <a:ea typeface="Poppins SemiBold" panose="00000600000000000000"/>
                <a:cs typeface="Bahnschrift" panose="020B0502040204020203" charset="0"/>
                <a:sym typeface="Poppins SemiBold" panose="00000600000000000000"/>
              </a:rPr>
              <a:t>ặc </a:t>
            </a:r>
            <a:r>
              <a:rPr lang="" altLang="en-US" sz="1350" b="0" i="0" u="none" strike="noStrike" cap="none">
                <a:solidFill>
                  <a:schemeClr val="tx1"/>
                </a:solidFill>
                <a:latin typeface="Bahnschrift" panose="020B0502040204020203" charset="0"/>
                <a:ea typeface="Poppins SemiBold" panose="00000600000000000000"/>
                <a:cs typeface="Bahnschrift" panose="020B0502040204020203" charset="0"/>
                <a:sym typeface="Poppins SemiBold" panose="00000600000000000000"/>
              </a:rPr>
              <a:t>đ</a:t>
            </a:r>
            <a:r>
              <a:rPr lang="en-US" altLang="en-GB" sz="1350" b="0" i="0" u="none" strike="noStrike" cap="none">
                <a:solidFill>
                  <a:schemeClr val="tx1"/>
                </a:solidFill>
                <a:latin typeface="Bahnschrift" panose="020B0502040204020203" charset="0"/>
                <a:ea typeface="Poppins SemiBold" panose="00000600000000000000"/>
                <a:cs typeface="Bahnschrift" panose="020B0502040204020203" charset="0"/>
                <a:sym typeface="Poppins SemiBold" panose="00000600000000000000"/>
              </a:rPr>
              <a:t>iểm: 100% kh</a:t>
            </a:r>
            <a:r>
              <a:rPr lang="en-US" altLang="en-US" sz="1350" b="0" i="0" u="none" strike="noStrike" cap="none">
                <a:solidFill>
                  <a:schemeClr val="tx1"/>
                </a:solidFill>
                <a:latin typeface="Bahnschrift" panose="020B0502040204020203" charset="0"/>
                <a:ea typeface="Poppins SemiBold" panose="00000600000000000000"/>
                <a:cs typeface="Bahnschrift" panose="020B0502040204020203" charset="0"/>
                <a:sym typeface="Poppins SemiBold" panose="00000600000000000000"/>
              </a:rPr>
              <a:t>á</a:t>
            </a:r>
            <a:r>
              <a:rPr lang="en-US" altLang="en-GB" sz="1350" b="0" i="0" u="none" strike="noStrike" cap="none">
                <a:solidFill>
                  <a:schemeClr val="tx1"/>
                </a:solidFill>
                <a:latin typeface="Bahnschrift" panose="020B0502040204020203" charset="0"/>
                <a:ea typeface="Poppins SemiBold" panose="00000600000000000000"/>
                <a:cs typeface="Bahnschrift" panose="020B0502040204020203" charset="0"/>
                <a:sym typeface="Poppins SemiBold" panose="00000600000000000000"/>
              </a:rPr>
              <a:t>ch hàng chỉ mua duy nhất 1 sản phẩm trong suốt v</a:t>
            </a:r>
            <a:r>
              <a:rPr lang="en-US" altLang="en-US" sz="1350" b="0" i="0" u="none" strike="noStrike" cap="none">
                <a:solidFill>
                  <a:schemeClr val="tx1"/>
                </a:solidFill>
                <a:latin typeface="Bahnschrift" panose="020B0502040204020203" charset="0"/>
                <a:ea typeface="Poppins SemiBold" panose="00000600000000000000"/>
                <a:cs typeface="Bahnschrift" panose="020B0502040204020203" charset="0"/>
                <a:sym typeface="Poppins SemiBold" panose="00000600000000000000"/>
              </a:rPr>
              <a:t>ò</a:t>
            </a:r>
            <a:r>
              <a:rPr lang="en-US" altLang="en-GB" sz="1350" b="0" i="0" u="none" strike="noStrike" cap="none">
                <a:solidFill>
                  <a:schemeClr val="tx1"/>
                </a:solidFill>
                <a:latin typeface="Bahnschrift" panose="020B0502040204020203" charset="0"/>
                <a:ea typeface="Poppins SemiBold" panose="00000600000000000000"/>
                <a:cs typeface="Bahnschrift" panose="020B0502040204020203" charset="0"/>
                <a:sym typeface="Poppins SemiBold" panose="00000600000000000000"/>
              </a:rPr>
              <a:t>ng </a:t>
            </a:r>
            <a:r>
              <a:rPr lang="" altLang="en-US" sz="1350" b="0" i="0" u="none" strike="noStrike" cap="none">
                <a:solidFill>
                  <a:schemeClr val="tx1"/>
                </a:solidFill>
                <a:latin typeface="Bahnschrift" panose="020B0502040204020203" charset="0"/>
                <a:ea typeface="Poppins SemiBold" panose="00000600000000000000"/>
                <a:cs typeface="Bahnschrift" panose="020B0502040204020203" charset="0"/>
                <a:sym typeface="Poppins SemiBold" panose="00000600000000000000"/>
              </a:rPr>
              <a:t>đ</a:t>
            </a:r>
            <a:r>
              <a:rPr lang="en-US" altLang="en-GB" sz="1350" b="0" i="0" u="none" strike="noStrike" cap="none">
                <a:solidFill>
                  <a:schemeClr val="tx1"/>
                </a:solidFill>
                <a:latin typeface="Bahnschrift" panose="020B0502040204020203" charset="0"/>
                <a:ea typeface="Poppins SemiBold" panose="00000600000000000000"/>
                <a:cs typeface="Bahnschrift" panose="020B0502040204020203" charset="0"/>
                <a:sym typeface="Poppins SemiBold" panose="00000600000000000000"/>
              </a:rPr>
              <a:t>ời dữ liệu.</a:t>
            </a:r>
            <a:endParaRPr lang="en-US" altLang="en-GB" sz="1350" b="0" i="0" u="none" strike="noStrike" cap="none">
              <a:solidFill>
                <a:schemeClr val="tx1"/>
              </a:solidFill>
              <a:latin typeface="Bahnschrift" panose="020B0502040204020203" charset="0"/>
              <a:ea typeface="Poppins SemiBold" panose="00000600000000000000"/>
              <a:cs typeface="Bahnschrift" panose="020B0502040204020203" charset="0"/>
              <a:sym typeface="Poppins SemiBold" panose="00000600000000000000"/>
            </a:endParaRPr>
          </a:p>
        </p:txBody>
      </p:sp>
      <p:sp>
        <p:nvSpPr>
          <p:cNvPr id="362" name="Google Shape;362;p25"/>
          <p:cNvSpPr txBox="1"/>
          <p:nvPr/>
        </p:nvSpPr>
        <p:spPr>
          <a:xfrm>
            <a:off x="542925" y="1948180"/>
            <a:ext cx="5650865" cy="346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2100" b="0" i="0" u="none" strike="noStrike" cap="none">
                <a:solidFill>
                  <a:srgbClr val="2E5090"/>
                </a:solidFill>
                <a:latin typeface="Bahnschrift" panose="020B0502040204020203" charset="0"/>
                <a:ea typeface="Poppins SemiBold" panose="00000600000000000000"/>
                <a:cs typeface="Bahnschrift" panose="020B0502040204020203" charset="0"/>
                <a:sym typeface="Poppins SemiBold" panose="00000600000000000000"/>
              </a:rPr>
              <a:t>1. Thực trạng dữ liệu</a:t>
            </a:r>
            <a:endParaRPr lang="en-US" altLang="en-GB" sz="2100" b="0" i="0" u="none" strike="noStrike" cap="none">
              <a:solidFill>
                <a:srgbClr val="2E5090"/>
              </a:solidFill>
              <a:latin typeface="Bahnschrift" panose="020B0502040204020203" charset="0"/>
              <a:ea typeface="Poppins SemiBold" panose="00000600000000000000"/>
              <a:cs typeface="Bahnschrift" panose="020B0502040204020203" charset="0"/>
              <a:sym typeface="Poppins SemiBold" panose="00000600000000000000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en-GB" sz="2100" b="0" i="0" u="none" strike="noStrike" cap="none">
              <a:solidFill>
                <a:srgbClr val="2E5090"/>
              </a:solidFill>
              <a:latin typeface="Bahnschrift" panose="020B0502040204020203" charset="0"/>
              <a:ea typeface="Poppins SemiBold" panose="00000600000000000000"/>
              <a:cs typeface="Bahnschrift" panose="020B0502040204020203" charset="0"/>
              <a:sym typeface="Poppins SemiBold" panose="00000600000000000000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en-GB" sz="2100" b="0" i="0" u="none" strike="noStrike" cap="none">
              <a:solidFill>
                <a:srgbClr val="2E5090"/>
              </a:solidFill>
              <a:latin typeface="Bahnschrift" panose="020B0502040204020203" charset="0"/>
              <a:ea typeface="Poppins SemiBold" panose="00000600000000000000"/>
              <a:cs typeface="Bahnschrift" panose="020B0502040204020203" charset="0"/>
              <a:sym typeface="Poppins SemiBold" panose="00000600000000000000"/>
            </a:endParaRPr>
          </a:p>
        </p:txBody>
      </p:sp>
      <p:sp>
        <p:nvSpPr>
          <p:cNvPr id="376" name="Google Shape;376;p25"/>
          <p:cNvSpPr txBox="1"/>
          <p:nvPr/>
        </p:nvSpPr>
        <p:spPr>
          <a:xfrm>
            <a:off x="666750" y="855612"/>
            <a:ext cx="1152525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i="0" u="none" strike="noStrike" cap="none">
                <a:solidFill>
                  <a:srgbClr val="2E5090"/>
                </a:solidFill>
                <a:latin typeface="Bahnschrift" panose="020B0502040204020203" charset="0"/>
                <a:ea typeface="Poppins SemiBold" panose="00000600000000000000"/>
                <a:cs typeface="Bahnschrift" panose="020B0502040204020203" charset="0"/>
                <a:sym typeface="Poppins SemiBold" panose="00000600000000000000"/>
              </a:rPr>
              <a:t>Market Basket Analysis</a:t>
            </a:r>
            <a:endParaRPr lang="en-US" sz="3600" b="0" i="0" u="none" strike="noStrike" cap="none">
              <a:solidFill>
                <a:srgbClr val="2E5090"/>
              </a:solidFill>
              <a:latin typeface="Bahnschrift" panose="020B0502040204020203" charset="0"/>
              <a:ea typeface="Poppins SemiBold" panose="00000600000000000000"/>
              <a:cs typeface="Bahnschrift" panose="020B0502040204020203" charset="0"/>
              <a:sym typeface="Poppins SemiBold" panose="00000600000000000000"/>
            </a:endParaRPr>
          </a:p>
        </p:txBody>
      </p:sp>
      <p:sp>
        <p:nvSpPr>
          <p:cNvPr id="377" name="Google Shape;377;p25"/>
          <p:cNvSpPr/>
          <p:nvPr/>
        </p:nvSpPr>
        <p:spPr>
          <a:xfrm>
            <a:off x="476250" y="855612"/>
            <a:ext cx="57150" cy="685800"/>
          </a:xfrm>
          <a:prstGeom prst="rect">
            <a:avLst/>
          </a:prstGeom>
          <a:solidFill>
            <a:srgbClr val="FF6B3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Bahnschrift" panose="020B0502040204020203" charset="0"/>
              <a:ea typeface="Calibri" panose="020F0502020204030204"/>
              <a:cs typeface="Bahnschrift" panose="020B0502040204020203" charset="0"/>
              <a:sym typeface="Calibri" panose="020F0502020204030204"/>
            </a:endParaRPr>
          </a:p>
        </p:txBody>
      </p:sp>
      <p:sp>
        <p:nvSpPr>
          <p:cNvPr id="3" name="Google Shape;362;p25"/>
          <p:cNvSpPr txBox="1"/>
          <p:nvPr/>
        </p:nvSpPr>
        <p:spPr>
          <a:xfrm>
            <a:off x="6077585" y="1948180"/>
            <a:ext cx="5650865" cy="346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2100" b="0" i="0" u="none" strike="noStrike" cap="none">
                <a:solidFill>
                  <a:srgbClr val="2E5090"/>
                </a:solidFill>
                <a:latin typeface="Bahnschrift" panose="020B0502040204020203" charset="0"/>
                <a:ea typeface="Poppins SemiBold" panose="00000600000000000000"/>
                <a:cs typeface="Bahnschrift" panose="020B0502040204020203" charset="0"/>
                <a:sym typeface="Poppins SemiBold" panose="00000600000000000000"/>
              </a:rPr>
              <a:t>2. Hạn chế kỹ thuật</a:t>
            </a:r>
            <a:endParaRPr lang="en-US" altLang="en-GB" sz="2100" b="0" i="0" u="none" strike="noStrike" cap="none">
              <a:solidFill>
                <a:srgbClr val="2E5090"/>
              </a:solidFill>
              <a:latin typeface="Bahnschrift" panose="020B0502040204020203" charset="0"/>
              <a:ea typeface="Poppins SemiBold" panose="00000600000000000000"/>
              <a:cs typeface="Bahnschrift" panose="020B0502040204020203" charset="0"/>
              <a:sym typeface="Poppins SemiBold" panose="00000600000000000000"/>
            </a:endParaRPr>
          </a:p>
        </p:txBody>
      </p:sp>
      <p:sp>
        <p:nvSpPr>
          <p:cNvPr id="4" name="Google Shape;361;p25"/>
          <p:cNvSpPr txBox="1"/>
          <p:nvPr/>
        </p:nvSpPr>
        <p:spPr>
          <a:xfrm>
            <a:off x="6077585" y="2701925"/>
            <a:ext cx="5763260" cy="1324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350" b="0" i="0" u="none" strike="noStrike" cap="none">
                <a:solidFill>
                  <a:schemeClr val="tx1"/>
                </a:solidFill>
                <a:latin typeface="Bahnschrift" panose="020B0502040204020203" charset="0"/>
                <a:ea typeface="Poppins SemiBold" panose="00000600000000000000"/>
                <a:cs typeface="Bahnschrift" panose="020B0502040204020203" charset="0"/>
                <a:sym typeface="Poppins SemiBold" panose="00000600000000000000"/>
              </a:rPr>
              <a:t>Dữ liệu </a:t>
            </a:r>
            <a:r>
              <a:rPr lang="" altLang="en-US" sz="1350" b="0" i="0" u="none" strike="noStrike" cap="none">
                <a:solidFill>
                  <a:schemeClr val="tx1"/>
                </a:solidFill>
                <a:latin typeface="Bahnschrift" panose="020B0502040204020203" charset="0"/>
                <a:ea typeface="Poppins SemiBold" panose="00000600000000000000"/>
                <a:cs typeface="Bahnschrift" panose="020B0502040204020203" charset="0"/>
                <a:sym typeface="Poppins SemiBold" panose="00000600000000000000"/>
              </a:rPr>
              <a:t>đ</a:t>
            </a:r>
            <a:r>
              <a:rPr lang="en-US" altLang="en-US" sz="1350" b="0" i="0" u="none" strike="noStrike" cap="none">
                <a:solidFill>
                  <a:schemeClr val="tx1"/>
                </a:solidFill>
                <a:latin typeface="Bahnschrift" panose="020B0502040204020203" charset="0"/>
                <a:ea typeface="Poppins SemiBold" panose="00000600000000000000"/>
                <a:cs typeface="Bahnschrift" panose="020B0502040204020203" charset="0"/>
                <a:sym typeface="Poppins SemiBold" panose="00000600000000000000"/>
              </a:rPr>
              <a:t>ơ</a:t>
            </a:r>
            <a:r>
              <a:rPr lang="en-US" altLang="en-GB" sz="1350" b="0" i="0" u="none" strike="noStrike" cap="none">
                <a:solidFill>
                  <a:schemeClr val="tx1"/>
                </a:solidFill>
                <a:latin typeface="Bahnschrift" panose="020B0502040204020203" charset="0"/>
                <a:ea typeface="Poppins SemiBold" panose="00000600000000000000"/>
                <a:cs typeface="Bahnschrift" panose="020B0502040204020203" charset="0"/>
                <a:sym typeface="Poppins SemiBold" panose="00000600000000000000"/>
              </a:rPr>
              <a:t>n lẻ: Mỗi m</a:t>
            </a:r>
            <a:r>
              <a:rPr lang="en-US" altLang="en-US" sz="1350" b="0" i="0" u="none" strike="noStrike" cap="none">
                <a:solidFill>
                  <a:schemeClr val="tx1"/>
                </a:solidFill>
                <a:latin typeface="Bahnschrift" panose="020B0502040204020203" charset="0"/>
                <a:ea typeface="Poppins SemiBold" panose="00000600000000000000"/>
                <a:cs typeface="Bahnschrift" panose="020B0502040204020203" charset="0"/>
                <a:sym typeface="Poppins SemiBold" panose="00000600000000000000"/>
              </a:rPr>
              <a:t>ã</a:t>
            </a:r>
            <a:r>
              <a:rPr lang="en-US" altLang="en-GB" sz="1350" b="0" i="0" u="none" strike="noStrike" cap="none">
                <a:solidFill>
                  <a:schemeClr val="tx1"/>
                </a:solidFill>
                <a:latin typeface="Bahnschrift" panose="020B0502040204020203" charset="0"/>
                <a:ea typeface="Poppins SemiBold" panose="00000600000000000000"/>
                <a:cs typeface="Bahnschrift" panose="020B0502040204020203" charset="0"/>
                <a:sym typeface="Poppins SemiBold" panose="00000600000000000000"/>
              </a:rPr>
              <a:t> h</a:t>
            </a:r>
            <a:r>
              <a:rPr lang="en-US" altLang="en-US" sz="1350" b="0" i="0" u="none" strike="noStrike" cap="none">
                <a:solidFill>
                  <a:schemeClr val="tx1"/>
                </a:solidFill>
                <a:latin typeface="Bahnschrift" panose="020B0502040204020203" charset="0"/>
                <a:ea typeface="Poppins SemiBold" panose="00000600000000000000"/>
                <a:cs typeface="Bahnschrift" panose="020B0502040204020203" charset="0"/>
                <a:sym typeface="Poppins SemiBold" panose="00000600000000000000"/>
              </a:rPr>
              <a:t>ó</a:t>
            </a:r>
            <a:r>
              <a:rPr lang="en-US" altLang="en-GB" sz="1350" b="0" i="0" u="none" strike="noStrike" cap="none">
                <a:solidFill>
                  <a:schemeClr val="tx1"/>
                </a:solidFill>
                <a:latin typeface="Bahnschrift" panose="020B0502040204020203" charset="0"/>
                <a:ea typeface="Poppins SemiBold" panose="00000600000000000000"/>
                <a:cs typeface="Bahnschrift" panose="020B0502040204020203" charset="0"/>
                <a:sym typeface="Poppins SemiBold" panose="00000600000000000000"/>
              </a:rPr>
              <a:t>a </a:t>
            </a:r>
            <a:r>
              <a:rPr lang="" altLang="en-US" sz="1350" b="0" i="0" u="none" strike="noStrike" cap="none">
                <a:solidFill>
                  <a:schemeClr val="tx1"/>
                </a:solidFill>
                <a:latin typeface="Bahnschrift" panose="020B0502040204020203" charset="0"/>
                <a:ea typeface="Poppins SemiBold" panose="00000600000000000000"/>
                <a:cs typeface="Bahnschrift" panose="020B0502040204020203" charset="0"/>
                <a:sym typeface="Poppins SemiBold" panose="00000600000000000000"/>
              </a:rPr>
              <a:t>đ</a:t>
            </a:r>
            <a:r>
              <a:rPr lang="en-US" altLang="en-US" sz="1350" b="0" i="0" u="none" strike="noStrike" cap="none">
                <a:solidFill>
                  <a:schemeClr val="tx1"/>
                </a:solidFill>
                <a:latin typeface="Bahnschrift" panose="020B0502040204020203" charset="0"/>
                <a:ea typeface="Poppins SemiBold" panose="00000600000000000000"/>
                <a:cs typeface="Bahnschrift" panose="020B0502040204020203" charset="0"/>
                <a:sym typeface="Poppins SemiBold" panose="00000600000000000000"/>
              </a:rPr>
              <a:t>ơ</a:t>
            </a:r>
            <a:r>
              <a:rPr lang="en-US" altLang="en-GB" sz="1350" b="0" i="0" u="none" strike="noStrike" cap="none">
                <a:solidFill>
                  <a:schemeClr val="tx1"/>
                </a:solidFill>
                <a:latin typeface="Bahnschrift" panose="020B0502040204020203" charset="0"/>
                <a:ea typeface="Poppins SemiBold" panose="00000600000000000000"/>
                <a:cs typeface="Bahnschrift" panose="020B0502040204020203" charset="0"/>
                <a:sym typeface="Poppins SemiBold" panose="00000600000000000000"/>
              </a:rPr>
              <a:t>n (invoice_no) chỉ chứa 1 d</a:t>
            </a:r>
            <a:r>
              <a:rPr lang="en-US" altLang="en-US" sz="1350" b="0" i="0" u="none" strike="noStrike" cap="none">
                <a:solidFill>
                  <a:schemeClr val="tx1"/>
                </a:solidFill>
                <a:latin typeface="Bahnschrift" panose="020B0502040204020203" charset="0"/>
                <a:ea typeface="Poppins SemiBold" panose="00000600000000000000"/>
                <a:cs typeface="Bahnschrift" panose="020B0502040204020203" charset="0"/>
                <a:sym typeface="Poppins SemiBold" panose="00000600000000000000"/>
              </a:rPr>
              <a:t>ò</a:t>
            </a:r>
            <a:r>
              <a:rPr lang="en-US" altLang="en-GB" sz="1350" b="0" i="0" u="none" strike="noStrike" cap="none">
                <a:solidFill>
                  <a:schemeClr val="tx1"/>
                </a:solidFill>
                <a:latin typeface="Bahnschrift" panose="020B0502040204020203" charset="0"/>
                <a:ea typeface="Poppins SemiBold" panose="00000600000000000000"/>
                <a:cs typeface="Bahnschrift" panose="020B0502040204020203" charset="0"/>
                <a:sym typeface="Poppins SemiBold" panose="00000600000000000000"/>
              </a:rPr>
              <a:t>ng sản phẩm.</a:t>
            </a:r>
            <a:endParaRPr lang="en-US" altLang="en-GB" sz="1350" b="0" i="0" u="none" strike="noStrike" cap="none">
              <a:solidFill>
                <a:schemeClr val="tx1"/>
              </a:solidFill>
              <a:latin typeface="Bahnschrift" panose="020B0502040204020203" charset="0"/>
              <a:ea typeface="Poppins SemiBold" panose="00000600000000000000"/>
              <a:cs typeface="Bahnschrift" panose="020B0502040204020203" charset="0"/>
              <a:sym typeface="Poppins SemiBold" panose="00000600000000000000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en-GB" sz="1350" b="0" i="0" u="none" strike="noStrike" cap="none">
              <a:solidFill>
                <a:schemeClr val="tx1"/>
              </a:solidFill>
              <a:latin typeface="Bahnschrift" panose="020B0502040204020203" charset="0"/>
              <a:ea typeface="Poppins SemiBold" panose="00000600000000000000"/>
              <a:cs typeface="Bahnschrift" panose="020B0502040204020203" charset="0"/>
              <a:sym typeface="Poppins SemiBold" panose="00000600000000000000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350" b="0" i="0" u="none" strike="noStrike" cap="none">
                <a:solidFill>
                  <a:schemeClr val="tx1"/>
                </a:solidFill>
                <a:latin typeface="Bahnschrift" panose="020B0502040204020203" charset="0"/>
                <a:ea typeface="Poppins SemiBold" panose="00000600000000000000"/>
                <a:cs typeface="Bahnschrift" panose="020B0502040204020203" charset="0"/>
                <a:sym typeface="Poppins SemiBold" panose="00000600000000000000"/>
              </a:rPr>
              <a:t>Thiếu sự </a:t>
            </a:r>
            <a:r>
              <a:rPr lang="" altLang="en-US" sz="1350" b="0" i="0" u="none" strike="noStrike" cap="none">
                <a:solidFill>
                  <a:schemeClr val="tx1"/>
                </a:solidFill>
                <a:latin typeface="Bahnschrift" panose="020B0502040204020203" charset="0"/>
                <a:ea typeface="Poppins SemiBold" panose="00000600000000000000"/>
                <a:cs typeface="Bahnschrift" panose="020B0502040204020203" charset="0"/>
                <a:sym typeface="Poppins SemiBold" panose="00000600000000000000"/>
              </a:rPr>
              <a:t>đ</a:t>
            </a:r>
            <a:r>
              <a:rPr lang="en-US" altLang="en-GB" sz="1350" b="0" i="0" u="none" strike="noStrike" cap="none">
                <a:solidFill>
                  <a:schemeClr val="tx1"/>
                </a:solidFill>
                <a:latin typeface="Bahnschrift" panose="020B0502040204020203" charset="0"/>
                <a:ea typeface="Poppins SemiBold" panose="00000600000000000000"/>
                <a:cs typeface="Bahnschrift" panose="020B0502040204020203" charset="0"/>
                <a:sym typeface="Poppins SemiBold" panose="00000600000000000000"/>
              </a:rPr>
              <a:t>ồng xuất hiện: Không tồn tại giao dịch c</a:t>
            </a:r>
            <a:r>
              <a:rPr lang="en-US" altLang="en-US" sz="1350" b="0" i="0" u="none" strike="noStrike" cap="none">
                <a:solidFill>
                  <a:schemeClr val="tx1"/>
                </a:solidFill>
                <a:latin typeface="Bahnschrift" panose="020B0502040204020203" charset="0"/>
                <a:ea typeface="Poppins SemiBold" panose="00000600000000000000"/>
                <a:cs typeface="Bahnschrift" panose="020B0502040204020203" charset="0"/>
                <a:sym typeface="Poppins SemiBold" panose="00000600000000000000"/>
              </a:rPr>
              <a:t>ó</a:t>
            </a:r>
            <a:r>
              <a:rPr lang="en-US" altLang="en-GB" sz="1350" b="0" i="0" u="none" strike="noStrike" cap="none">
                <a:solidFill>
                  <a:schemeClr val="tx1"/>
                </a:solidFill>
                <a:latin typeface="Bahnschrift" panose="020B0502040204020203" charset="0"/>
                <a:ea typeface="Poppins SemiBold" panose="00000600000000000000"/>
                <a:cs typeface="Bahnschrift" panose="020B0502040204020203" charset="0"/>
                <a:sym typeface="Poppins SemiBold" panose="00000600000000000000"/>
              </a:rPr>
              <a:t> từ 2 sản phẩm trở l</a:t>
            </a:r>
            <a:r>
              <a:rPr lang="en-US" altLang="en-US" sz="1350" b="0" i="0" u="none" strike="noStrike" cap="none">
                <a:solidFill>
                  <a:schemeClr val="tx1"/>
                </a:solidFill>
                <a:latin typeface="Bahnschrift" panose="020B0502040204020203" charset="0"/>
                <a:ea typeface="Poppins SemiBold" panose="00000600000000000000"/>
                <a:cs typeface="Bahnschrift" panose="020B0502040204020203" charset="0"/>
                <a:sym typeface="Poppins SemiBold" panose="00000600000000000000"/>
              </a:rPr>
              <a:t>ê</a:t>
            </a:r>
            <a:r>
              <a:rPr lang="en-US" altLang="en-GB" sz="1350" b="0" i="0" u="none" strike="noStrike" cap="none">
                <a:solidFill>
                  <a:schemeClr val="tx1"/>
                </a:solidFill>
                <a:latin typeface="Bahnschrift" panose="020B0502040204020203" charset="0"/>
                <a:ea typeface="Poppins SemiBold" panose="00000600000000000000"/>
                <a:cs typeface="Bahnschrift" panose="020B0502040204020203" charset="0"/>
                <a:sym typeface="Poppins SemiBold" panose="00000600000000000000"/>
              </a:rPr>
              <a:t>n.</a:t>
            </a:r>
            <a:endParaRPr lang="en-US" altLang="en-GB" sz="1350" b="0" i="0" u="none" strike="noStrike" cap="none">
              <a:solidFill>
                <a:schemeClr val="tx1"/>
              </a:solidFill>
              <a:latin typeface="Bahnschrift" panose="020B0502040204020203" charset="0"/>
              <a:ea typeface="Poppins SemiBold" panose="00000600000000000000"/>
              <a:cs typeface="Bahnschrift" panose="020B0502040204020203" charset="0"/>
              <a:sym typeface="Poppins SemiBold" panose="00000600000000000000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en-GB" sz="1350" b="0" i="0" u="none" strike="noStrike" cap="none">
              <a:solidFill>
                <a:schemeClr val="tx1"/>
              </a:solidFill>
              <a:latin typeface="Bahnschrift" panose="020B0502040204020203" charset="0"/>
              <a:ea typeface="Poppins SemiBold" panose="00000600000000000000"/>
              <a:cs typeface="Bahnschrift" panose="020B0502040204020203" charset="0"/>
              <a:sym typeface="Poppins SemiBold" panose="00000600000000000000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350" b="0" i="0" u="none" strike="noStrike" cap="none">
                <a:solidFill>
                  <a:schemeClr val="tx1"/>
                </a:solidFill>
                <a:latin typeface="Bahnschrift" panose="020B0502040204020203" charset="0"/>
                <a:ea typeface="Poppins SemiBold" panose="00000600000000000000"/>
                <a:cs typeface="Bahnschrift" panose="020B0502040204020203" charset="0"/>
                <a:sym typeface="Poppins SemiBold" panose="00000600000000000000"/>
              </a:rPr>
              <a:t>Hệ quả: Thuật to</a:t>
            </a:r>
            <a:r>
              <a:rPr lang="en-US" altLang="en-US" sz="1350" b="0" i="0" u="none" strike="noStrike" cap="none">
                <a:solidFill>
                  <a:schemeClr val="tx1"/>
                </a:solidFill>
                <a:latin typeface="Bahnschrift" panose="020B0502040204020203" charset="0"/>
                <a:ea typeface="Poppins SemiBold" panose="00000600000000000000"/>
                <a:cs typeface="Bahnschrift" panose="020B0502040204020203" charset="0"/>
                <a:sym typeface="Poppins SemiBold" panose="00000600000000000000"/>
              </a:rPr>
              <a:t>á</a:t>
            </a:r>
            <a:r>
              <a:rPr lang="en-US" altLang="en-GB" sz="1350" b="0" i="0" u="none" strike="noStrike" cap="none">
                <a:solidFill>
                  <a:schemeClr val="tx1"/>
                </a:solidFill>
                <a:latin typeface="Bahnschrift" panose="020B0502040204020203" charset="0"/>
                <a:ea typeface="Poppins SemiBold" panose="00000600000000000000"/>
                <a:cs typeface="Bahnschrift" panose="020B0502040204020203" charset="0"/>
                <a:sym typeface="Poppins SemiBold" panose="00000600000000000000"/>
              </a:rPr>
              <a:t>n Apriori không thể t</a:t>
            </a:r>
            <a:r>
              <a:rPr lang="en-US" altLang="en-US" sz="1350" b="0" i="0" u="none" strike="noStrike" cap="none">
                <a:solidFill>
                  <a:schemeClr val="tx1"/>
                </a:solidFill>
                <a:latin typeface="Bahnschrift" panose="020B0502040204020203" charset="0"/>
                <a:ea typeface="Poppins SemiBold" panose="00000600000000000000"/>
                <a:cs typeface="Bahnschrift" panose="020B0502040204020203" charset="0"/>
                <a:sym typeface="Poppins SemiBold" panose="00000600000000000000"/>
              </a:rPr>
              <a:t>í</a:t>
            </a:r>
            <a:r>
              <a:rPr lang="en-US" altLang="en-GB" sz="1350" b="0" i="0" u="none" strike="noStrike" cap="none">
                <a:solidFill>
                  <a:schemeClr val="tx1"/>
                </a:solidFill>
                <a:latin typeface="Bahnschrift" panose="020B0502040204020203" charset="0"/>
                <a:ea typeface="Poppins SemiBold" panose="00000600000000000000"/>
                <a:cs typeface="Bahnschrift" panose="020B0502040204020203" charset="0"/>
                <a:sym typeface="Poppins SemiBold" panose="00000600000000000000"/>
              </a:rPr>
              <a:t>nh to</a:t>
            </a:r>
            <a:r>
              <a:rPr lang="en-US" altLang="en-US" sz="1350" b="0" i="0" u="none" strike="noStrike" cap="none">
                <a:solidFill>
                  <a:schemeClr val="tx1"/>
                </a:solidFill>
                <a:latin typeface="Bahnschrift" panose="020B0502040204020203" charset="0"/>
                <a:ea typeface="Poppins SemiBold" panose="00000600000000000000"/>
                <a:cs typeface="Bahnschrift" panose="020B0502040204020203" charset="0"/>
                <a:sym typeface="Poppins SemiBold" panose="00000600000000000000"/>
              </a:rPr>
              <a:t>á</a:t>
            </a:r>
            <a:r>
              <a:rPr lang="en-US" altLang="en-GB" sz="1350" b="0" i="0" u="none" strike="noStrike" cap="none">
                <a:solidFill>
                  <a:schemeClr val="tx1"/>
                </a:solidFill>
                <a:latin typeface="Bahnschrift" panose="020B0502040204020203" charset="0"/>
                <a:ea typeface="Poppins SemiBold" panose="00000600000000000000"/>
                <a:cs typeface="Bahnschrift" panose="020B0502040204020203" charset="0"/>
                <a:sym typeface="Poppins SemiBold" panose="00000600000000000000"/>
              </a:rPr>
              <a:t>n c</a:t>
            </a:r>
            <a:r>
              <a:rPr lang="en-US" altLang="en-US" sz="1350" b="0" i="0" u="none" strike="noStrike" cap="none">
                <a:solidFill>
                  <a:schemeClr val="tx1"/>
                </a:solidFill>
                <a:latin typeface="Bahnschrift" panose="020B0502040204020203" charset="0"/>
                <a:ea typeface="Poppins SemiBold" panose="00000600000000000000"/>
                <a:cs typeface="Bahnschrift" panose="020B0502040204020203" charset="0"/>
                <a:sym typeface="Poppins SemiBold" panose="00000600000000000000"/>
              </a:rPr>
              <a:t>á</a:t>
            </a:r>
            <a:r>
              <a:rPr lang="en-US" altLang="en-GB" sz="1350" b="0" i="0" u="none" strike="noStrike" cap="none">
                <a:solidFill>
                  <a:schemeClr val="tx1"/>
                </a:solidFill>
                <a:latin typeface="Bahnschrift" panose="020B0502040204020203" charset="0"/>
                <a:ea typeface="Poppins SemiBold" panose="00000600000000000000"/>
                <a:cs typeface="Bahnschrift" panose="020B0502040204020203" charset="0"/>
                <a:sym typeface="Poppins SemiBold" panose="00000600000000000000"/>
              </a:rPr>
              <a:t>c chỉ số Support, Confidence, Lift cho c</a:t>
            </a:r>
            <a:r>
              <a:rPr lang="en-US" altLang="en-US" sz="1350" b="0" i="0" u="none" strike="noStrike" cap="none">
                <a:solidFill>
                  <a:schemeClr val="tx1"/>
                </a:solidFill>
                <a:latin typeface="Bahnschrift" panose="020B0502040204020203" charset="0"/>
                <a:ea typeface="Poppins SemiBold" panose="00000600000000000000"/>
                <a:cs typeface="Bahnschrift" panose="020B0502040204020203" charset="0"/>
                <a:sym typeface="Poppins SemiBold" panose="00000600000000000000"/>
              </a:rPr>
              <a:t>á</a:t>
            </a:r>
            <a:r>
              <a:rPr lang="en-US" altLang="en-GB" sz="1350" b="0" i="0" u="none" strike="noStrike" cap="none">
                <a:solidFill>
                  <a:schemeClr val="tx1"/>
                </a:solidFill>
                <a:latin typeface="Bahnschrift" panose="020B0502040204020203" charset="0"/>
                <a:ea typeface="Poppins SemiBold" panose="00000600000000000000"/>
                <a:cs typeface="Bahnschrift" panose="020B0502040204020203" charset="0"/>
                <a:sym typeface="Poppins SemiBold" panose="00000600000000000000"/>
              </a:rPr>
              <a:t>c cặp sản phẩm.</a:t>
            </a:r>
            <a:endParaRPr lang="en-US" altLang="en-GB" sz="1350" b="0" i="0" u="none" strike="noStrike" cap="none">
              <a:solidFill>
                <a:schemeClr val="tx1"/>
              </a:solidFill>
              <a:latin typeface="Bahnschrift" panose="020B0502040204020203" charset="0"/>
              <a:ea typeface="Poppins SemiBold" panose="00000600000000000000"/>
              <a:cs typeface="Bahnschrift" panose="020B0502040204020203" charset="0"/>
              <a:sym typeface="Poppins SemiBold" panose="00000600000000000000"/>
            </a:endParaRPr>
          </a:p>
        </p:txBody>
      </p:sp>
      <p:sp>
        <p:nvSpPr>
          <p:cNvPr id="5" name="Google Shape;361;p25"/>
          <p:cNvSpPr txBox="1"/>
          <p:nvPr/>
        </p:nvSpPr>
        <p:spPr>
          <a:xfrm>
            <a:off x="1012825" y="4788535"/>
            <a:ext cx="10828655" cy="359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600" b="1" i="1" u="none" strike="noStrike" cap="none">
                <a:solidFill>
                  <a:schemeClr val="tx1"/>
                </a:solidFill>
                <a:latin typeface="Bahnschrift" panose="020B0502040204020203" charset="0"/>
                <a:ea typeface="Poppins SemiBold" panose="00000600000000000000"/>
                <a:cs typeface="Bahnschrift" panose="020B0502040204020203" charset="0"/>
                <a:sym typeface="Poppins SemiBold" panose="00000600000000000000"/>
              </a:rPr>
              <a:t>Kết luận:</a:t>
            </a:r>
            <a:r>
              <a:rPr lang="en-US" altLang="en-GB" sz="1600" i="1" u="none" strike="noStrike" cap="none">
                <a:solidFill>
                  <a:schemeClr val="tx1"/>
                </a:solidFill>
                <a:latin typeface="Bahnschrift" panose="020B0502040204020203" charset="0"/>
                <a:ea typeface="Poppins SemiBold" panose="00000600000000000000"/>
                <a:cs typeface="Bahnschrift" panose="020B0502040204020203" charset="0"/>
                <a:sym typeface="Poppins SemiBold" panose="00000600000000000000"/>
              </a:rPr>
              <a:t> Bộ dữ liệu KH</a:t>
            </a:r>
            <a:r>
              <a:rPr lang="en-US" altLang="en-US" sz="1600" i="1" u="none" strike="noStrike" cap="none">
                <a:solidFill>
                  <a:schemeClr val="tx1"/>
                </a:solidFill>
                <a:latin typeface="Bahnschrift" panose="020B0502040204020203" charset="0"/>
                <a:ea typeface="Poppins SemiBold" panose="00000600000000000000"/>
                <a:cs typeface="Bahnschrift" panose="020B0502040204020203" charset="0"/>
                <a:sym typeface="Poppins SemiBold" panose="00000600000000000000"/>
              </a:rPr>
              <a:t>Ô</a:t>
            </a:r>
            <a:r>
              <a:rPr lang="en-US" altLang="en-GB" sz="1600" i="1" u="none" strike="noStrike" cap="none">
                <a:solidFill>
                  <a:schemeClr val="tx1"/>
                </a:solidFill>
                <a:latin typeface="Bahnschrift" panose="020B0502040204020203" charset="0"/>
                <a:ea typeface="Poppins SemiBold" panose="00000600000000000000"/>
                <a:cs typeface="Bahnschrift" panose="020B0502040204020203" charset="0"/>
                <a:sym typeface="Poppins SemiBold" panose="00000600000000000000"/>
              </a:rPr>
              <a:t>NG PH</a:t>
            </a:r>
            <a:r>
              <a:rPr lang="" altLang="en-US" sz="1600" i="1" u="none" strike="noStrike" cap="none">
                <a:solidFill>
                  <a:schemeClr val="tx1"/>
                </a:solidFill>
                <a:latin typeface="Bahnschrift" panose="020B0502040204020203" charset="0"/>
                <a:ea typeface="Poppins SemiBold" panose="00000600000000000000"/>
                <a:cs typeface="Bahnschrift" panose="020B0502040204020203" charset="0"/>
                <a:sym typeface="Poppins SemiBold" panose="00000600000000000000"/>
              </a:rPr>
              <a:t>Ù</a:t>
            </a:r>
            <a:r>
              <a:rPr lang="en-US" altLang="en-GB" sz="1600" i="1" u="none" strike="noStrike" cap="none">
                <a:solidFill>
                  <a:schemeClr val="tx1"/>
                </a:solidFill>
                <a:latin typeface="Bahnschrift" panose="020B0502040204020203" charset="0"/>
                <a:ea typeface="Poppins SemiBold" panose="00000600000000000000"/>
                <a:cs typeface="Bahnschrift" panose="020B0502040204020203" charset="0"/>
                <a:sym typeface="Poppins SemiBold" panose="00000600000000000000"/>
              </a:rPr>
              <a:t> HỢP </a:t>
            </a:r>
            <a:r>
              <a:rPr lang="" altLang="en-US" sz="1600" i="1" u="none" strike="noStrike" cap="none">
                <a:solidFill>
                  <a:schemeClr val="tx1"/>
                </a:solidFill>
                <a:latin typeface="Bahnschrift" panose="020B0502040204020203" charset="0"/>
                <a:ea typeface="Poppins SemiBold" panose="00000600000000000000"/>
                <a:cs typeface="Bahnschrift" panose="020B0502040204020203" charset="0"/>
                <a:sym typeface="Poppins SemiBold" panose="00000600000000000000"/>
              </a:rPr>
              <a:t>đ</a:t>
            </a:r>
            <a:r>
              <a:rPr lang="en-US" altLang="en-GB" sz="1600" i="1" u="none" strike="noStrike" cap="none">
                <a:solidFill>
                  <a:schemeClr val="tx1"/>
                </a:solidFill>
                <a:latin typeface="Bahnschrift" panose="020B0502040204020203" charset="0"/>
                <a:ea typeface="Poppins SemiBold" panose="00000600000000000000"/>
                <a:cs typeface="Bahnschrift" panose="020B0502040204020203" charset="0"/>
                <a:sym typeface="Poppins SemiBold" panose="00000600000000000000"/>
              </a:rPr>
              <a:t>ể ph</a:t>
            </a:r>
            <a:r>
              <a:rPr lang="en-US" altLang="en-US" sz="1600" i="1" u="none" strike="noStrike" cap="none">
                <a:solidFill>
                  <a:schemeClr val="tx1"/>
                </a:solidFill>
                <a:latin typeface="Bahnschrift" panose="020B0502040204020203" charset="0"/>
                <a:ea typeface="Poppins SemiBold" panose="00000600000000000000"/>
                <a:cs typeface="Bahnschrift" panose="020B0502040204020203" charset="0"/>
                <a:sym typeface="Poppins SemiBold" panose="00000600000000000000"/>
              </a:rPr>
              <a:t>â</a:t>
            </a:r>
            <a:r>
              <a:rPr lang="en-US" altLang="en-GB" sz="1600" i="1" u="none" strike="noStrike" cap="none">
                <a:solidFill>
                  <a:schemeClr val="tx1"/>
                </a:solidFill>
                <a:latin typeface="Bahnschrift" panose="020B0502040204020203" charset="0"/>
                <a:ea typeface="Poppins SemiBold" panose="00000600000000000000"/>
                <a:cs typeface="Bahnschrift" panose="020B0502040204020203" charset="0"/>
                <a:sym typeface="Poppins SemiBold" panose="00000600000000000000"/>
              </a:rPr>
              <a:t>n t</a:t>
            </a:r>
            <a:r>
              <a:rPr lang="en-US" altLang="en-US" sz="1600" i="1" u="none" strike="noStrike" cap="none">
                <a:solidFill>
                  <a:schemeClr val="tx1"/>
                </a:solidFill>
                <a:latin typeface="Bahnschrift" panose="020B0502040204020203" charset="0"/>
                <a:ea typeface="Poppins SemiBold" panose="00000600000000000000"/>
                <a:cs typeface="Bahnschrift" panose="020B0502040204020203" charset="0"/>
                <a:sym typeface="Poppins SemiBold" panose="00000600000000000000"/>
              </a:rPr>
              <a:t>í</a:t>
            </a:r>
            <a:r>
              <a:rPr lang="en-US" altLang="en-GB" sz="1600" i="1" u="none" strike="noStrike" cap="none">
                <a:solidFill>
                  <a:schemeClr val="tx1"/>
                </a:solidFill>
                <a:latin typeface="Bahnschrift" panose="020B0502040204020203" charset="0"/>
                <a:ea typeface="Poppins SemiBold" panose="00000600000000000000"/>
                <a:cs typeface="Bahnschrift" panose="020B0502040204020203" charset="0"/>
                <a:sym typeface="Poppins SemiBold" panose="00000600000000000000"/>
              </a:rPr>
              <a:t>ch Luật kết hợp (Association Rules).</a:t>
            </a:r>
            <a:endParaRPr lang="en-US" altLang="en-GB" sz="1600" i="1" u="none" strike="noStrike" cap="none">
              <a:solidFill>
                <a:schemeClr val="tx1"/>
              </a:solidFill>
              <a:latin typeface="Bahnschrift" panose="020B0502040204020203" charset="0"/>
              <a:ea typeface="Poppins SemiBold" panose="00000600000000000000"/>
              <a:cs typeface="Bahnschrift" panose="020B0502040204020203" charset="0"/>
              <a:sym typeface="Poppins SemiBold" panose="0000060000000000000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2" name="Google Shape;402;p27" descr="image.png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p27" descr="image.png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476250" y="2027039"/>
            <a:ext cx="3555950" cy="3251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27" descr="image.png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4317950" y="2027039"/>
            <a:ext cx="3555950" cy="3251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p27" descr="image.png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8159650" y="2027039"/>
            <a:ext cx="3555950" cy="3251745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27"/>
          <p:cNvSpPr txBox="1"/>
          <p:nvPr/>
        </p:nvSpPr>
        <p:spPr>
          <a:xfrm>
            <a:off x="476250" y="5735984"/>
            <a:ext cx="11239500" cy="294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Handling Imbalance:</a:t>
            </a:r>
            <a:r>
              <a:rPr lang="en-US" sz="1200" b="0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 Stratified Sampling &amp; Class Weights</a:t>
            </a:r>
            <a:endParaRPr lang="en-US" sz="1200" b="0" i="0" u="none" strike="noStrike" cap="none">
              <a:solidFill>
                <a:srgbClr val="4A5568"/>
              </a:solidFill>
              <a:latin typeface="Bahnschrift" panose="020B0502040204020203" charset="0"/>
              <a:ea typeface="Lato" panose="020F0502020204030203"/>
              <a:cs typeface="Bahnschrift" panose="020B0502040204020203" charset="0"/>
              <a:sym typeface="Lato" panose="020F0502020204030203"/>
            </a:endParaRPr>
          </a:p>
        </p:txBody>
      </p:sp>
      <p:sp>
        <p:nvSpPr>
          <p:cNvPr id="407" name="Google Shape;407;p27"/>
          <p:cNvSpPr txBox="1"/>
          <p:nvPr/>
        </p:nvSpPr>
        <p:spPr>
          <a:xfrm>
            <a:off x="1299031" y="2589014"/>
            <a:ext cx="1910238" cy="307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2E5090"/>
                </a:solidFill>
                <a:latin typeface="Bahnschrift" panose="020B0502040204020203" charset="0"/>
                <a:ea typeface="Poppins SemiBold" panose="00000600000000000000"/>
                <a:cs typeface="Bahnschrift" panose="020B0502040204020203" charset="0"/>
                <a:sym typeface="Poppins SemiBold" panose="00000600000000000000"/>
              </a:rPr>
              <a:t>Decision Tree</a:t>
            </a:r>
            <a:endParaRPr lang="en-US" sz="2000" b="0" i="0" u="none" strike="noStrike" cap="none">
              <a:solidFill>
                <a:srgbClr val="2E5090"/>
              </a:solidFill>
              <a:latin typeface="Bahnschrift" panose="020B0502040204020203" charset="0"/>
              <a:ea typeface="Poppins SemiBold" panose="00000600000000000000"/>
              <a:cs typeface="Bahnschrift" panose="020B0502040204020203" charset="0"/>
              <a:sym typeface="Poppins SemiBold" panose="00000600000000000000"/>
            </a:endParaRPr>
          </a:p>
        </p:txBody>
      </p:sp>
      <p:sp>
        <p:nvSpPr>
          <p:cNvPr id="408" name="Google Shape;408;p27"/>
          <p:cNvSpPr txBox="1"/>
          <p:nvPr/>
        </p:nvSpPr>
        <p:spPr>
          <a:xfrm>
            <a:off x="1701700" y="3303389"/>
            <a:ext cx="1104900" cy="294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Max Depth: 10</a:t>
            </a:r>
            <a:endParaRPr lang="en-US" sz="1200" b="0" i="0" u="none" strike="noStrike" cap="none">
              <a:solidFill>
                <a:srgbClr val="4A5568"/>
              </a:solidFill>
              <a:latin typeface="Bahnschrift" panose="020B0502040204020203" charset="0"/>
              <a:ea typeface="Lato" panose="020F0502020204030203"/>
              <a:cs typeface="Bahnschrift" panose="020B0502040204020203" charset="0"/>
              <a:sym typeface="Lato" panose="020F0502020204030203"/>
            </a:endParaRPr>
          </a:p>
        </p:txBody>
      </p:sp>
      <p:sp>
        <p:nvSpPr>
          <p:cNvPr id="409" name="Google Shape;409;p27"/>
          <p:cNvSpPr txBox="1"/>
          <p:nvPr/>
        </p:nvSpPr>
        <p:spPr>
          <a:xfrm>
            <a:off x="861417" y="3920579"/>
            <a:ext cx="2785467" cy="294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Ưu điểm: Dễ diễn giải (Interpretable).</a:t>
            </a:r>
            <a:endParaRPr lang="en-US" sz="1200" b="0" i="0" u="none" strike="noStrike" cap="none">
              <a:solidFill>
                <a:srgbClr val="4A5568"/>
              </a:solidFill>
              <a:latin typeface="Bahnschrift" panose="020B0502040204020203" charset="0"/>
              <a:ea typeface="Lato" panose="020F0502020204030203"/>
              <a:cs typeface="Bahnschrift" panose="020B0502040204020203" charset="0"/>
              <a:sym typeface="Lato" panose="020F0502020204030203"/>
            </a:endParaRPr>
          </a:p>
        </p:txBody>
      </p:sp>
      <p:sp>
        <p:nvSpPr>
          <p:cNvPr id="410" name="Google Shape;410;p27"/>
          <p:cNvSpPr txBox="1"/>
          <p:nvPr/>
        </p:nvSpPr>
        <p:spPr>
          <a:xfrm>
            <a:off x="5005714" y="2589014"/>
            <a:ext cx="2180272" cy="307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4ECDC4"/>
                </a:solidFill>
                <a:latin typeface="Bahnschrift" panose="020B0502040204020203" charset="0"/>
                <a:ea typeface="Poppins SemiBold" panose="00000600000000000000"/>
                <a:cs typeface="Bahnschrift" panose="020B0502040204020203" charset="0"/>
                <a:sym typeface="Poppins SemiBold" panose="00000600000000000000"/>
              </a:rPr>
              <a:t>Random Forest</a:t>
            </a:r>
            <a:endParaRPr lang="en-US" sz="2000" b="0" i="0" u="none" strike="noStrike" cap="none">
              <a:solidFill>
                <a:srgbClr val="4ECDC4"/>
              </a:solidFill>
              <a:latin typeface="Bahnschrift" panose="020B0502040204020203" charset="0"/>
              <a:ea typeface="Poppins SemiBold" panose="00000600000000000000"/>
              <a:cs typeface="Bahnschrift" panose="020B0502040204020203" charset="0"/>
              <a:sym typeface="Poppins SemiBold" panose="00000600000000000000"/>
            </a:endParaRPr>
          </a:p>
        </p:txBody>
      </p:sp>
      <p:sp>
        <p:nvSpPr>
          <p:cNvPr id="411" name="Google Shape;411;p27"/>
          <p:cNvSpPr txBox="1"/>
          <p:nvPr/>
        </p:nvSpPr>
        <p:spPr>
          <a:xfrm>
            <a:off x="5262413" y="3303389"/>
            <a:ext cx="1666875" cy="294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Ensemble of 100 trees.</a:t>
            </a:r>
            <a:endParaRPr lang="en-US" sz="1200" b="0" i="0" u="none" strike="noStrike" cap="none">
              <a:solidFill>
                <a:srgbClr val="4A5568"/>
              </a:solidFill>
              <a:latin typeface="Bahnschrift" panose="020B0502040204020203" charset="0"/>
              <a:ea typeface="Lato" panose="020F0502020204030203"/>
              <a:cs typeface="Bahnschrift" panose="020B0502040204020203" charset="0"/>
              <a:sym typeface="Lato" panose="020F0502020204030203"/>
            </a:endParaRPr>
          </a:p>
        </p:txBody>
      </p:sp>
      <p:sp>
        <p:nvSpPr>
          <p:cNvPr id="412" name="Google Shape;412;p27"/>
          <p:cNvSpPr txBox="1"/>
          <p:nvPr/>
        </p:nvSpPr>
        <p:spPr>
          <a:xfrm>
            <a:off x="5510063" y="3920579"/>
            <a:ext cx="1171575" cy="294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Best Performer</a:t>
            </a:r>
            <a:endParaRPr lang="en-US" sz="1200" b="1" i="0" u="none" strike="noStrike" cap="none">
              <a:solidFill>
                <a:srgbClr val="4A5568"/>
              </a:solidFill>
              <a:latin typeface="Bahnschrift" panose="020B0502040204020203" charset="0"/>
              <a:ea typeface="Lato" panose="020F0502020204030203"/>
              <a:cs typeface="Bahnschrift" panose="020B0502040204020203" charset="0"/>
              <a:sym typeface="Lato" panose="020F0502020204030203"/>
            </a:endParaRPr>
          </a:p>
        </p:txBody>
      </p:sp>
      <p:sp>
        <p:nvSpPr>
          <p:cNvPr id="413" name="Google Shape;413;p27"/>
          <p:cNvSpPr txBox="1"/>
          <p:nvPr/>
        </p:nvSpPr>
        <p:spPr>
          <a:xfrm>
            <a:off x="4707255" y="4359910"/>
            <a:ext cx="2799715" cy="619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200" b="0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Hiệu quả nhất trong việc xử l</a:t>
            </a:r>
            <a:r>
              <a:rPr lang="" altLang="en-US" sz="1200" b="0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ý</a:t>
            </a:r>
            <a:r>
              <a:rPr lang="en-US" altLang="en-GB" sz="1200" b="0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 c</a:t>
            </a:r>
            <a:r>
              <a:rPr lang="en-US" altLang="en-US" sz="1200" b="0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á</a:t>
            </a:r>
            <a:r>
              <a:rPr lang="en-US" altLang="en-GB" sz="1200" b="0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c thuộc t</a:t>
            </a:r>
            <a:r>
              <a:rPr lang="en-US" altLang="en-US" sz="1200" b="0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í</a:t>
            </a:r>
            <a:r>
              <a:rPr lang="en-US" altLang="en-GB" sz="1200" b="0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nh phi tuyến</a:t>
            </a:r>
            <a:endParaRPr lang="en-US" altLang="en-GB" sz="1200" b="0" i="0" u="none" strike="noStrike" cap="none">
              <a:solidFill>
                <a:srgbClr val="4A5568"/>
              </a:solidFill>
              <a:latin typeface="Bahnschrift" panose="020B0502040204020203" charset="0"/>
              <a:ea typeface="Lato" panose="020F0502020204030203"/>
              <a:cs typeface="Bahnschrift" panose="020B0502040204020203" charset="0"/>
              <a:sym typeface="Lato" panose="020F0502020204030203"/>
            </a:endParaRPr>
          </a:p>
        </p:txBody>
      </p:sp>
      <p:sp>
        <p:nvSpPr>
          <p:cNvPr id="414" name="Google Shape;414;p27"/>
          <p:cNvSpPr txBox="1"/>
          <p:nvPr/>
        </p:nvSpPr>
        <p:spPr>
          <a:xfrm>
            <a:off x="9057441" y="2589014"/>
            <a:ext cx="1760220" cy="307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2E5090"/>
                </a:solidFill>
                <a:latin typeface="Bahnschrift" panose="020B0502040204020203" charset="0"/>
                <a:ea typeface="Poppins SemiBold" panose="00000600000000000000"/>
                <a:cs typeface="Bahnschrift" panose="020B0502040204020203" charset="0"/>
                <a:sym typeface="Poppins SemiBold" panose="00000600000000000000"/>
              </a:rPr>
              <a:t>Naive Bayes</a:t>
            </a:r>
            <a:endParaRPr lang="en-US" sz="2000" b="0" i="0" u="none" strike="noStrike" cap="none">
              <a:solidFill>
                <a:srgbClr val="2E5090"/>
              </a:solidFill>
              <a:latin typeface="Bahnschrift" panose="020B0502040204020203" charset="0"/>
              <a:ea typeface="Poppins SemiBold" panose="00000600000000000000"/>
              <a:cs typeface="Bahnschrift" panose="020B0502040204020203" charset="0"/>
              <a:sym typeface="Poppins SemiBold" panose="00000600000000000000"/>
            </a:endParaRPr>
          </a:p>
        </p:txBody>
      </p:sp>
      <p:sp>
        <p:nvSpPr>
          <p:cNvPr id="415" name="Google Shape;415;p27"/>
          <p:cNvSpPr txBox="1"/>
          <p:nvPr/>
        </p:nvSpPr>
        <p:spPr>
          <a:xfrm>
            <a:off x="8961239" y="3303389"/>
            <a:ext cx="1952625" cy="294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Gaussian implementation.</a:t>
            </a:r>
            <a:endParaRPr lang="en-US" sz="1200" b="0" i="0" u="none" strike="noStrike" cap="none">
              <a:solidFill>
                <a:srgbClr val="4A5568"/>
              </a:solidFill>
              <a:latin typeface="Bahnschrift" panose="020B0502040204020203" charset="0"/>
              <a:ea typeface="Lato" panose="020F0502020204030203"/>
              <a:cs typeface="Bahnschrift" panose="020B0502040204020203" charset="0"/>
              <a:sym typeface="Lato" panose="020F0502020204030203"/>
            </a:endParaRPr>
          </a:p>
        </p:txBody>
      </p:sp>
      <p:sp>
        <p:nvSpPr>
          <p:cNvPr id="416" name="Google Shape;416;p27"/>
          <p:cNvSpPr txBox="1"/>
          <p:nvPr/>
        </p:nvSpPr>
        <p:spPr>
          <a:xfrm>
            <a:off x="8303260" y="3920490"/>
            <a:ext cx="3117215" cy="294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Huấn luyện nhanh, phù hợp làm baseline.</a:t>
            </a:r>
            <a:endParaRPr lang="en-US" sz="1200" b="0" i="0" u="none" strike="noStrike" cap="none">
              <a:solidFill>
                <a:srgbClr val="4A5568"/>
              </a:solidFill>
              <a:latin typeface="Bahnschrift" panose="020B0502040204020203" charset="0"/>
              <a:ea typeface="Lato" panose="020F0502020204030203"/>
              <a:cs typeface="Bahnschrift" panose="020B0502040204020203" charset="0"/>
              <a:sym typeface="Lato" panose="020F0502020204030203"/>
            </a:endParaRPr>
          </a:p>
        </p:txBody>
      </p:sp>
      <p:sp>
        <p:nvSpPr>
          <p:cNvPr id="417" name="Google Shape;417;p27"/>
          <p:cNvSpPr txBox="1"/>
          <p:nvPr/>
        </p:nvSpPr>
        <p:spPr>
          <a:xfrm>
            <a:off x="666750" y="855612"/>
            <a:ext cx="11525250" cy="492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>
                <a:solidFill>
                  <a:srgbClr val="2E5090"/>
                </a:solidFill>
                <a:latin typeface="Bahnschrift" panose="020B0502040204020203" charset="0"/>
                <a:ea typeface="Poppins SemiBold" panose="00000600000000000000"/>
                <a:cs typeface="Bahnschrift" panose="020B0502040204020203" charset="0"/>
                <a:sym typeface="Poppins SemiBold" panose="00000600000000000000"/>
              </a:rPr>
              <a:t>Category Prediction Methods</a:t>
            </a:r>
            <a:endParaRPr lang="en-US" sz="3200" b="0" i="0" u="none" strike="noStrike" cap="none">
              <a:solidFill>
                <a:srgbClr val="2E5090"/>
              </a:solidFill>
              <a:latin typeface="Bahnschrift" panose="020B0502040204020203" charset="0"/>
              <a:ea typeface="Poppins SemiBold" panose="00000600000000000000"/>
              <a:cs typeface="Bahnschrift" panose="020B0502040204020203" charset="0"/>
              <a:sym typeface="Poppins SemiBold" panose="00000600000000000000"/>
            </a:endParaRPr>
          </a:p>
        </p:txBody>
      </p:sp>
      <p:sp>
        <p:nvSpPr>
          <p:cNvPr id="418" name="Google Shape;418;p27"/>
          <p:cNvSpPr/>
          <p:nvPr/>
        </p:nvSpPr>
        <p:spPr>
          <a:xfrm>
            <a:off x="476250" y="855612"/>
            <a:ext cx="57150" cy="685800"/>
          </a:xfrm>
          <a:prstGeom prst="rect">
            <a:avLst/>
          </a:prstGeom>
          <a:solidFill>
            <a:srgbClr val="FF6B3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Bahnschrift" panose="020B0502040204020203" charset="0"/>
              <a:ea typeface="Calibri" panose="020F0502020204030204"/>
              <a:cs typeface="Bahnschrift" panose="020B0502040204020203" charset="0"/>
              <a:sym typeface="Calibri" panose="020F0502020204030204"/>
            </a:endParaRPr>
          </a:p>
        </p:txBody>
      </p:sp>
      <p:sp>
        <p:nvSpPr>
          <p:cNvPr id="1" name="Google Shape;416;p27"/>
          <p:cNvSpPr txBox="1"/>
          <p:nvPr/>
        </p:nvSpPr>
        <p:spPr>
          <a:xfrm>
            <a:off x="8303260" y="4451350"/>
            <a:ext cx="3117215" cy="294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200" b="0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Phụ thuộc vào giả </a:t>
            </a:r>
            <a:r>
              <a:rPr lang="" altLang="en-US" sz="1200" b="0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đ</a:t>
            </a:r>
            <a:r>
              <a:rPr lang="en-US" altLang="en-GB" sz="1200" b="0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ịnh </a:t>
            </a:r>
            <a:r>
              <a:rPr lang="" altLang="en-US" sz="1200" b="0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đ</a:t>
            </a:r>
            <a:r>
              <a:rPr lang="en-US" altLang="en-GB" sz="1200" b="0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ộc lập</a:t>
            </a:r>
            <a:endParaRPr lang="en-US" altLang="en-GB" sz="1200" b="0" i="0" u="none" strike="noStrike" cap="none">
              <a:solidFill>
                <a:srgbClr val="4A5568"/>
              </a:solidFill>
              <a:latin typeface="Bahnschrift" panose="020B0502040204020203" charset="0"/>
              <a:ea typeface="Lato" panose="020F0502020204030203"/>
              <a:cs typeface="Bahnschrift" panose="020B0502040204020203" charset="0"/>
              <a:sym typeface="Lato" panose="020F0502020204030203"/>
            </a:endParaRPr>
          </a:p>
        </p:txBody>
      </p:sp>
      <p:sp>
        <p:nvSpPr>
          <p:cNvPr id="2" name="Google Shape;409;p27"/>
          <p:cNvSpPr txBox="1"/>
          <p:nvPr/>
        </p:nvSpPr>
        <p:spPr>
          <a:xfrm>
            <a:off x="860782" y="4452074"/>
            <a:ext cx="2785467" cy="294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200" b="0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Dễ bị nhiễu do c</a:t>
            </a:r>
            <a:r>
              <a:rPr lang="en-US" altLang="en-US" sz="1200" b="0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â</a:t>
            </a:r>
            <a:r>
              <a:rPr lang="en-US" altLang="en-GB" sz="1200" b="0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y qu</a:t>
            </a:r>
            <a:r>
              <a:rPr lang="en-US" altLang="en-US" sz="1200" b="0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á</a:t>
            </a:r>
            <a:r>
              <a:rPr lang="en-US" altLang="en-GB" sz="1200" b="0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 s</a:t>
            </a:r>
            <a:r>
              <a:rPr lang="en-US" altLang="en-US" sz="1200" b="0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â</a:t>
            </a:r>
            <a:r>
              <a:rPr lang="en-US" altLang="en-GB" sz="1200" b="0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u</a:t>
            </a:r>
            <a:endParaRPr lang="en-US" altLang="en-GB" sz="1200" b="0" i="0" u="none" strike="noStrike" cap="none">
              <a:solidFill>
                <a:srgbClr val="4A5568"/>
              </a:solidFill>
              <a:latin typeface="Bahnschrift" panose="020B0502040204020203" charset="0"/>
              <a:ea typeface="Lato" panose="020F0502020204030203"/>
              <a:cs typeface="Bahnschrift" panose="020B0502040204020203" charset="0"/>
              <a:sym typeface="Lato" panose="020F0502020204030203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" name="Google Shape;423;p28" descr="image.png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p28" descr="image.png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6334125" y="1827162"/>
            <a:ext cx="5381625" cy="4554587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p28" descr="image.png"/>
          <p:cNvPicPr preferRelativeResize="0"/>
          <p:nvPr>
            <p:custDataLst>
              <p:tags r:id="rId3"/>
            </p:custDataLst>
          </p:nvPr>
        </p:nvPicPr>
        <p:blipFill rotWithShape="1">
          <a:blip r:embed="rId4"/>
          <a:srcRect/>
          <a:stretch>
            <a:fillRect/>
          </a:stretch>
        </p:blipFill>
        <p:spPr>
          <a:xfrm>
            <a:off x="476250" y="3918644"/>
            <a:ext cx="5381625" cy="19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28" descr="image.png"/>
          <p:cNvPicPr preferRelativeResize="0"/>
          <p:nvPr>
            <p:custDataLst>
              <p:tags r:id="rId5"/>
            </p:custDataLst>
          </p:nvPr>
        </p:nvPicPr>
        <p:blipFill rotWithShape="1">
          <a:blip r:embed="rId4"/>
          <a:srcRect/>
          <a:stretch>
            <a:fillRect/>
          </a:stretch>
        </p:blipFill>
        <p:spPr>
          <a:xfrm>
            <a:off x="476250" y="4480619"/>
            <a:ext cx="5381625" cy="19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28" descr="image.png"/>
          <p:cNvPicPr preferRelativeResize="0"/>
          <p:nvPr>
            <p:custDataLst>
              <p:tags r:id="rId6"/>
            </p:custDataLst>
          </p:nvPr>
        </p:nvPicPr>
        <p:blipFill rotWithShape="1">
          <a:blip r:embed="rId7"/>
          <a:srcRect/>
          <a:stretch>
            <a:fillRect/>
          </a:stretch>
        </p:blipFill>
        <p:spPr>
          <a:xfrm>
            <a:off x="476250" y="5042594"/>
            <a:ext cx="5381625" cy="190500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Google Shape;428;p28"/>
          <p:cNvSpPr txBox="1"/>
          <p:nvPr/>
        </p:nvSpPr>
        <p:spPr>
          <a:xfrm>
            <a:off x="476250" y="3099494"/>
            <a:ext cx="5650706" cy="322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0" i="0" u="none" strike="noStrike" cap="none">
                <a:solidFill>
                  <a:srgbClr val="2E5090"/>
                </a:solidFill>
                <a:latin typeface="Bahnschrift" panose="020B0502040204020203" charset="0"/>
                <a:ea typeface="Poppins SemiBold" panose="00000600000000000000"/>
                <a:cs typeface="Bahnschrift" panose="020B0502040204020203" charset="0"/>
                <a:sym typeface="Poppins SemiBold" panose="00000600000000000000"/>
              </a:rPr>
              <a:t>Model Comparison (F1-Score)</a:t>
            </a:r>
            <a:endParaRPr lang="en-US" sz="2100" b="0" i="0" u="none" strike="noStrike" cap="none">
              <a:solidFill>
                <a:srgbClr val="2E5090"/>
              </a:solidFill>
              <a:latin typeface="Bahnschrift" panose="020B0502040204020203" charset="0"/>
              <a:ea typeface="Poppins SemiBold" panose="00000600000000000000"/>
              <a:cs typeface="Bahnschrift" panose="020B0502040204020203" charset="0"/>
              <a:sym typeface="Poppins SemiBold" panose="00000600000000000000"/>
            </a:endParaRPr>
          </a:p>
        </p:txBody>
      </p:sp>
      <p:sp>
        <p:nvSpPr>
          <p:cNvPr id="430" name="Google Shape;430;p28"/>
          <p:cNvSpPr txBox="1"/>
          <p:nvPr>
            <p:custDataLst>
              <p:tags r:id="rId8"/>
            </p:custDataLst>
          </p:nvPr>
        </p:nvSpPr>
        <p:spPr>
          <a:xfrm>
            <a:off x="476250" y="3690044"/>
            <a:ext cx="5381625" cy="184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Random Forest</a:t>
            </a:r>
            <a:r>
              <a:rPr lang="en-US" sz="1200" b="1" i="0" u="none" strike="noStrike" cap="none">
                <a:solidFill>
                  <a:srgbClr val="000000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0.</a:t>
            </a:r>
            <a:r>
              <a:rPr lang="vi-VN" altLang="en-US" sz="1200" b="1" i="0" u="none" strike="noStrike" cap="none">
                <a:solidFill>
                  <a:srgbClr val="000000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49</a:t>
            </a:r>
            <a:endParaRPr lang="vi-VN" altLang="en-US" sz="1200" b="1" i="0" u="none" strike="noStrike" cap="none">
              <a:solidFill>
                <a:srgbClr val="000000"/>
              </a:solidFill>
              <a:latin typeface="Bahnschrift" panose="020B0502040204020203" charset="0"/>
              <a:ea typeface="Lato" panose="020F0502020204030203"/>
              <a:cs typeface="Bahnschrift" panose="020B0502040204020203" charset="0"/>
              <a:sym typeface="Lato" panose="020F0502020204030203"/>
            </a:endParaRPr>
          </a:p>
        </p:txBody>
      </p:sp>
      <p:sp>
        <p:nvSpPr>
          <p:cNvPr id="431" name="Google Shape;431;p28"/>
          <p:cNvSpPr txBox="1"/>
          <p:nvPr>
            <p:custDataLst>
              <p:tags r:id="rId9"/>
            </p:custDataLst>
          </p:nvPr>
        </p:nvSpPr>
        <p:spPr>
          <a:xfrm>
            <a:off x="476250" y="4252019"/>
            <a:ext cx="5381625" cy="184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Decision Tree</a:t>
            </a:r>
            <a:r>
              <a:rPr lang="en-US" sz="1200" b="1" i="0" u="none" strike="noStrike" cap="none">
                <a:solidFill>
                  <a:srgbClr val="000000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0.</a:t>
            </a:r>
            <a:r>
              <a:rPr lang="vi-VN" altLang="en-US" sz="1200" b="1" i="0" u="none" strike="noStrike" cap="none">
                <a:solidFill>
                  <a:srgbClr val="000000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44</a:t>
            </a:r>
            <a:endParaRPr lang="vi-VN" altLang="en-US" sz="1200" b="1" i="0" u="none" strike="noStrike" cap="none">
              <a:solidFill>
                <a:srgbClr val="000000"/>
              </a:solidFill>
              <a:latin typeface="Bahnschrift" panose="020B0502040204020203" charset="0"/>
              <a:ea typeface="Lato" panose="020F0502020204030203"/>
              <a:cs typeface="Bahnschrift" panose="020B0502040204020203" charset="0"/>
              <a:sym typeface="Lato" panose="020F0502020204030203"/>
            </a:endParaRPr>
          </a:p>
        </p:txBody>
      </p:sp>
      <p:sp>
        <p:nvSpPr>
          <p:cNvPr id="432" name="Google Shape;432;p28"/>
          <p:cNvSpPr txBox="1"/>
          <p:nvPr>
            <p:custDataLst>
              <p:tags r:id="rId10"/>
            </p:custDataLst>
          </p:nvPr>
        </p:nvSpPr>
        <p:spPr>
          <a:xfrm>
            <a:off x="476250" y="4813994"/>
            <a:ext cx="5381625" cy="184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Naive Bayes</a:t>
            </a:r>
            <a:r>
              <a:rPr lang="en-US" sz="1200" b="1" i="0" u="none" strike="noStrike" cap="none">
                <a:solidFill>
                  <a:srgbClr val="000000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0.</a:t>
            </a:r>
            <a:r>
              <a:rPr lang="vi-VN" altLang="en-US" sz="1200" b="1" i="0" u="none" strike="noStrike" cap="none">
                <a:solidFill>
                  <a:srgbClr val="000000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26</a:t>
            </a:r>
            <a:endParaRPr lang="vi-VN" altLang="en-US" sz="1200" b="1" i="0" u="none" strike="noStrike" cap="none">
              <a:solidFill>
                <a:srgbClr val="000000"/>
              </a:solidFill>
              <a:latin typeface="Bahnschrift" panose="020B0502040204020203" charset="0"/>
              <a:ea typeface="Lato" panose="020F0502020204030203"/>
              <a:cs typeface="Bahnschrift" panose="020B0502040204020203" charset="0"/>
              <a:sym typeface="Lato" panose="020F0502020204030203"/>
            </a:endParaRPr>
          </a:p>
        </p:txBody>
      </p:sp>
      <p:sp>
        <p:nvSpPr>
          <p:cNvPr id="433" name="Google Shape;433;p28"/>
          <p:cNvSpPr/>
          <p:nvPr>
            <p:custDataLst>
              <p:tags r:id="rId11"/>
            </p:custDataLst>
          </p:nvPr>
        </p:nvSpPr>
        <p:spPr>
          <a:xfrm>
            <a:off x="476250" y="3912870"/>
            <a:ext cx="3310890" cy="196215"/>
          </a:xfrm>
          <a:prstGeom prst="roundRect">
            <a:avLst>
              <a:gd name="adj" fmla="val 50000"/>
            </a:avLst>
          </a:prstGeom>
          <a:solidFill>
            <a:srgbClr val="2E509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Bahnschrift" panose="020B0502040204020203" charset="0"/>
              <a:ea typeface="Calibri" panose="020F0502020204030204"/>
              <a:cs typeface="Bahnschrift" panose="020B0502040204020203" charset="0"/>
              <a:sym typeface="Calibri" panose="020F0502020204030204"/>
            </a:endParaRPr>
          </a:p>
        </p:txBody>
      </p:sp>
      <p:sp>
        <p:nvSpPr>
          <p:cNvPr id="434" name="Google Shape;434;p28"/>
          <p:cNvSpPr/>
          <p:nvPr>
            <p:custDataLst>
              <p:tags r:id="rId12"/>
            </p:custDataLst>
          </p:nvPr>
        </p:nvSpPr>
        <p:spPr>
          <a:xfrm>
            <a:off x="476250" y="4482465"/>
            <a:ext cx="3082290" cy="188595"/>
          </a:xfrm>
          <a:prstGeom prst="roundRect">
            <a:avLst>
              <a:gd name="adj" fmla="val 50000"/>
            </a:avLst>
          </a:prstGeom>
          <a:solidFill>
            <a:srgbClr val="FF6B3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Bahnschrift" panose="020B0502040204020203" charset="0"/>
              <a:ea typeface="Calibri" panose="020F0502020204030204"/>
              <a:cs typeface="Bahnschrift" panose="020B0502040204020203" charset="0"/>
              <a:sym typeface="Calibri" panose="020F0502020204030204"/>
            </a:endParaRPr>
          </a:p>
        </p:txBody>
      </p:sp>
      <p:sp>
        <p:nvSpPr>
          <p:cNvPr id="435" name="Google Shape;435;p28"/>
          <p:cNvSpPr/>
          <p:nvPr>
            <p:custDataLst>
              <p:tags r:id="rId13"/>
            </p:custDataLst>
          </p:nvPr>
        </p:nvSpPr>
        <p:spPr>
          <a:xfrm>
            <a:off x="476250" y="5035550"/>
            <a:ext cx="1791970" cy="197485"/>
          </a:xfrm>
          <a:prstGeom prst="roundRect">
            <a:avLst>
              <a:gd name="adj" fmla="val 50000"/>
            </a:avLst>
          </a:prstGeom>
          <a:solidFill>
            <a:srgbClr val="4ECDC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Bahnschrift" panose="020B0502040204020203" charset="0"/>
              <a:ea typeface="Calibri" panose="020F0502020204030204"/>
              <a:cs typeface="Bahnschrift" panose="020B0502040204020203" charset="0"/>
              <a:sym typeface="Calibri" panose="020F0502020204030204"/>
            </a:endParaRPr>
          </a:p>
        </p:txBody>
      </p:sp>
      <p:sp>
        <p:nvSpPr>
          <p:cNvPr id="436" name="Google Shape;436;p28"/>
          <p:cNvSpPr txBox="1"/>
          <p:nvPr/>
        </p:nvSpPr>
        <p:spPr>
          <a:xfrm>
            <a:off x="666750" y="855612"/>
            <a:ext cx="11525250" cy="553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3600" b="0" i="0" u="none" strike="noStrike" cap="none">
                <a:solidFill>
                  <a:srgbClr val="2E5090"/>
                </a:solidFill>
                <a:latin typeface="Bahnschrift" panose="020B0502040204020203" charset="0"/>
                <a:ea typeface="Poppins SemiBold" panose="00000600000000000000"/>
                <a:cs typeface="Bahnschrift" panose="020B0502040204020203" charset="0"/>
                <a:sym typeface="Poppins SemiBold" panose="00000600000000000000"/>
              </a:rPr>
              <a:t>Hiệu Suất Mô H</a:t>
            </a:r>
            <a:r>
              <a:rPr lang="en-US" altLang="en-US" sz="3600" b="0" i="0" u="none" strike="noStrike" cap="none">
                <a:solidFill>
                  <a:srgbClr val="2E5090"/>
                </a:solidFill>
                <a:latin typeface="Bahnschrift" panose="020B0502040204020203" charset="0"/>
                <a:ea typeface="Poppins SemiBold" panose="00000600000000000000"/>
                <a:cs typeface="Bahnschrift" panose="020B0502040204020203" charset="0"/>
                <a:sym typeface="Poppins SemiBold" panose="00000600000000000000"/>
              </a:rPr>
              <a:t>ì</a:t>
            </a:r>
            <a:r>
              <a:rPr lang="en-US" altLang="en-GB" sz="3600" b="0" i="0" u="none" strike="noStrike" cap="none">
                <a:solidFill>
                  <a:srgbClr val="2E5090"/>
                </a:solidFill>
                <a:latin typeface="Bahnschrift" panose="020B0502040204020203" charset="0"/>
                <a:ea typeface="Poppins SemiBold" panose="00000600000000000000"/>
                <a:cs typeface="Bahnschrift" panose="020B0502040204020203" charset="0"/>
                <a:sym typeface="Poppins SemiBold" panose="00000600000000000000"/>
              </a:rPr>
              <a:t>nh Ph</a:t>
            </a:r>
            <a:r>
              <a:rPr lang="en-US" altLang="en-US" sz="3600" b="0" i="0" u="none" strike="noStrike" cap="none">
                <a:solidFill>
                  <a:srgbClr val="2E5090"/>
                </a:solidFill>
                <a:latin typeface="Bahnschrift" panose="020B0502040204020203" charset="0"/>
                <a:ea typeface="Poppins SemiBold" panose="00000600000000000000"/>
                <a:cs typeface="Bahnschrift" panose="020B0502040204020203" charset="0"/>
                <a:sym typeface="Poppins SemiBold" panose="00000600000000000000"/>
              </a:rPr>
              <a:t>â</a:t>
            </a:r>
            <a:r>
              <a:rPr lang="en-US" altLang="en-GB" sz="3600" b="0" i="0" u="none" strike="noStrike" cap="none">
                <a:solidFill>
                  <a:srgbClr val="2E5090"/>
                </a:solidFill>
                <a:latin typeface="Bahnschrift" panose="020B0502040204020203" charset="0"/>
                <a:ea typeface="Poppins SemiBold" panose="00000600000000000000"/>
                <a:cs typeface="Bahnschrift" panose="020B0502040204020203" charset="0"/>
                <a:sym typeface="Poppins SemiBold" panose="00000600000000000000"/>
              </a:rPr>
              <a:t>n Loại</a:t>
            </a:r>
            <a:endParaRPr lang="en-US" altLang="en-GB" sz="3600" b="0" i="0" u="none" strike="noStrike" cap="none">
              <a:solidFill>
                <a:srgbClr val="2E5090"/>
              </a:solidFill>
              <a:latin typeface="Bahnschrift" panose="020B0502040204020203" charset="0"/>
              <a:ea typeface="Poppins SemiBold" panose="00000600000000000000"/>
              <a:cs typeface="Bahnschrift" panose="020B0502040204020203" charset="0"/>
              <a:sym typeface="Poppins SemiBold" panose="00000600000000000000"/>
            </a:endParaRPr>
          </a:p>
        </p:txBody>
      </p:sp>
      <p:sp>
        <p:nvSpPr>
          <p:cNvPr id="437" name="Google Shape;437;p28"/>
          <p:cNvSpPr/>
          <p:nvPr/>
        </p:nvSpPr>
        <p:spPr>
          <a:xfrm>
            <a:off x="476250" y="855612"/>
            <a:ext cx="57150" cy="685800"/>
          </a:xfrm>
          <a:prstGeom prst="rect">
            <a:avLst/>
          </a:prstGeom>
          <a:solidFill>
            <a:srgbClr val="FF6B3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Bahnschrift" panose="020B0502040204020203" charset="0"/>
              <a:ea typeface="Calibri" panose="020F0502020204030204"/>
              <a:cs typeface="Bahnschrift" panose="020B0502040204020203" charset="0"/>
              <a:sym typeface="Calibri" panose="020F0502020204030204"/>
            </a:endParaRPr>
          </a:p>
        </p:txBody>
      </p:sp>
      <p:pic>
        <p:nvPicPr>
          <p:cNvPr id="1" name="Picture 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898640" y="2028190"/>
            <a:ext cx="4653915" cy="41522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16" descr="image.png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16" descr="image.png"/>
          <p:cNvPicPr preferRelativeResize="0"/>
          <p:nvPr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341630" y="167640"/>
            <a:ext cx="11170285" cy="734695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chemeClr val="tx1">
                <a:alpha val="7000"/>
              </a:schemeClr>
            </a:outerShdw>
          </a:effectLst>
        </p:spPr>
      </p:pic>
      <p:sp>
        <p:nvSpPr>
          <p:cNvPr id="126" name="Google Shape;126;p15"/>
          <p:cNvSpPr txBox="1"/>
          <p:nvPr>
            <p:custDataLst>
              <p:tags r:id="rId4"/>
            </p:custDataLst>
          </p:nvPr>
        </p:nvSpPr>
        <p:spPr>
          <a:xfrm>
            <a:off x="1366520" y="168275"/>
            <a:ext cx="9598660" cy="735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 font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600" b="1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C</a:t>
            </a:r>
            <a:r>
              <a:rPr lang="en-US" altLang="en-US" sz="1600" b="1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ó</a:t>
            </a:r>
            <a:r>
              <a:rPr lang="en-US" altLang="en-GB" sz="1600" b="1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 những nh</a:t>
            </a:r>
            <a:r>
              <a:rPr lang="en-US" altLang="en-US" sz="1600" b="1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ó</a:t>
            </a:r>
            <a:r>
              <a:rPr lang="en-US" altLang="en-GB" sz="1600" b="1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m kh</a:t>
            </a:r>
            <a:r>
              <a:rPr lang="en-US" altLang="en-US" sz="1600" b="1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á</a:t>
            </a:r>
            <a:r>
              <a:rPr lang="en-US" altLang="en-GB" sz="1600" b="1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ch hàng nào với hành vi mua sắm t</a:t>
            </a:r>
            <a:r>
              <a:rPr lang="en-US" altLang="en-US" sz="1600" b="1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ư</a:t>
            </a:r>
            <a:r>
              <a:rPr lang="en-US" altLang="en-US" sz="1600" b="1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ơ</a:t>
            </a:r>
            <a:r>
              <a:rPr lang="en-US" altLang="en-GB" sz="1600" b="1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ng </a:t>
            </a:r>
            <a:r>
              <a:rPr lang="en-US" altLang="en-US" sz="1600" b="1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đ</a:t>
            </a:r>
            <a:r>
              <a:rPr lang="en-US" altLang="en-GB" sz="1600" b="1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ồng? C</a:t>
            </a:r>
            <a:r>
              <a:rPr lang="en-US" altLang="en-US" sz="1600" b="1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á</a:t>
            </a:r>
            <a:r>
              <a:rPr lang="en-US" altLang="en-GB" sz="1600" b="1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c nh</a:t>
            </a:r>
            <a:r>
              <a:rPr lang="en-US" altLang="en-US" sz="1600" b="1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ó</a:t>
            </a:r>
            <a:r>
              <a:rPr lang="en-US" altLang="en-GB" sz="1600" b="1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m này </a:t>
            </a:r>
            <a:r>
              <a:rPr lang="en-US" altLang="en-US" sz="1600" b="1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đư</a:t>
            </a:r>
            <a:r>
              <a:rPr lang="en-US" altLang="en-GB" sz="1600" b="1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ợc </a:t>
            </a:r>
            <a:r>
              <a:rPr lang="en-US" altLang="en-US" sz="1600" b="1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đ</a:t>
            </a:r>
            <a:r>
              <a:rPr lang="en-US" altLang="en-GB" sz="1600" b="1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ặc tr</a:t>
            </a:r>
            <a:r>
              <a:rPr lang="en-US" altLang="en-US" sz="1600" b="1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ư</a:t>
            </a:r>
            <a:r>
              <a:rPr lang="en-US" altLang="en-GB" sz="1600" b="1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ng bởi những yếu tố g</a:t>
            </a:r>
            <a:r>
              <a:rPr lang="en-US" altLang="en-US" sz="1600" b="1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ì</a:t>
            </a:r>
            <a:r>
              <a:rPr lang="en-US" altLang="en-GB" sz="1600" b="1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 về tần suất mua hàng, gi</a:t>
            </a:r>
            <a:r>
              <a:rPr lang="en-US" altLang="en-US" sz="1600" b="1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á</a:t>
            </a:r>
            <a:r>
              <a:rPr lang="en-US" altLang="en-GB" sz="1600" b="1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 trị giao dịch và thời gian mua sắm gần nhất?</a:t>
            </a:r>
            <a:endParaRPr lang="en-US" altLang="en-GB" sz="1600" b="1" i="0" u="none" strike="noStrike" cap="none">
              <a:solidFill>
                <a:schemeClr val="tx1"/>
              </a:solidFill>
              <a:latin typeface="Bahnschrift" panose="020B0502040204020203" charset="0"/>
              <a:ea typeface="Lato" panose="020F0502020204030203"/>
              <a:cs typeface="Bahnschrift" panose="020B0502040204020203" charset="0"/>
              <a:sym typeface="Lato" panose="020F0502020204030203"/>
            </a:endParaRPr>
          </a:p>
        </p:txBody>
      </p:sp>
      <p:sp>
        <p:nvSpPr>
          <p:cNvPr id="14" name="Text Box 13"/>
          <p:cNvSpPr txBox="1"/>
          <p:nvPr>
            <p:custDataLst>
              <p:tags r:id="rId5"/>
            </p:custDataLst>
          </p:nvPr>
        </p:nvSpPr>
        <p:spPr>
          <a:xfrm>
            <a:off x="340995" y="222885"/>
            <a:ext cx="743585" cy="678815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p>
            <a:pPr algn="ctr" fontAlgn="ctr"/>
            <a:r>
              <a:rPr lang="vi-VN" altLang="en-GB" sz="3200">
                <a:solidFill>
                  <a:srgbClr val="FF6B35"/>
                </a:solidFill>
                <a:latin typeface="Bahnschrift" panose="020B0502040204020203" charset="0"/>
                <a:cs typeface="Bahnschrift" panose="020B0502040204020203" charset="0"/>
              </a:rPr>
              <a:t>1</a:t>
            </a:r>
            <a:endParaRPr lang="vi-VN" altLang="en-GB" sz="3200">
              <a:solidFill>
                <a:srgbClr val="FF6B35"/>
              </a:solidFill>
              <a:latin typeface="Bahnschrift" panose="020B0502040204020203" charset="0"/>
              <a:cs typeface="Bahnschrift" panose="020B0502040204020203" charset="0"/>
            </a:endParaRPr>
          </a:p>
        </p:txBody>
      </p:sp>
      <p:pic>
        <p:nvPicPr>
          <p:cNvPr id="1" name="Google Shape;144;p16" descr="image.png"/>
          <p:cNvPicPr preferRelativeResize="0"/>
          <p:nvPr>
            <p:custDataLst>
              <p:tags r:id="rId6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340995" y="1471930"/>
            <a:ext cx="11170285" cy="4848860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chemeClr val="tx1">
                <a:alpha val="7000"/>
              </a:schemeClr>
            </a:outerShdw>
          </a:effectLst>
        </p:spPr>
      </p:pic>
      <p:sp>
        <p:nvSpPr>
          <p:cNvPr id="2" name="Google Shape;126;p15"/>
          <p:cNvSpPr txBox="1"/>
          <p:nvPr>
            <p:custDataLst>
              <p:tags r:id="rId7"/>
            </p:custDataLst>
          </p:nvPr>
        </p:nvSpPr>
        <p:spPr>
          <a:xfrm>
            <a:off x="1009015" y="1675130"/>
            <a:ext cx="6517640" cy="4462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457200" algn="l" rtl="0" font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600" b="1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Thông qua ph</a:t>
            </a:r>
            <a:r>
              <a:rPr lang="en-US" altLang="en-US" sz="1600" b="1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â</a:t>
            </a:r>
            <a:r>
              <a:rPr lang="en-US" altLang="en-GB" sz="1600" b="1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n t</a:t>
            </a:r>
            <a:r>
              <a:rPr lang="en-US" altLang="en-US" sz="1600" b="1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í</a:t>
            </a:r>
            <a:r>
              <a:rPr lang="en-US" altLang="en-GB" sz="1600" b="1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ch ph</a:t>
            </a:r>
            <a:r>
              <a:rPr lang="en-US" altLang="en-US" sz="1600" b="1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â</a:t>
            </a:r>
            <a:r>
              <a:rPr lang="en-US" altLang="en-GB" sz="1600" b="1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n cụm K-Means (k=</a:t>
            </a:r>
            <a:r>
              <a:rPr lang="vi-VN" altLang="en-US" sz="1600" b="1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7</a:t>
            </a:r>
            <a:r>
              <a:rPr lang="en-US" altLang="en-GB" sz="1600" b="1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), nh</a:t>
            </a:r>
            <a:r>
              <a:rPr lang="" altLang="en-US" sz="1600" b="1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ư</a:t>
            </a:r>
            <a:r>
              <a:rPr lang="en-US" altLang="en-GB" sz="1600" b="1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ng </a:t>
            </a:r>
            <a:r>
              <a:rPr lang="vi-VN" altLang="en-US" sz="1600" b="1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nếu</a:t>
            </a:r>
            <a:r>
              <a:rPr lang="en-US" altLang="en-GB" sz="1600" b="1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 chia 7 nh</a:t>
            </a:r>
            <a:r>
              <a:rPr lang="en-US" altLang="en-US" sz="1600" b="1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ó</a:t>
            </a:r>
            <a:r>
              <a:rPr lang="en-US" altLang="en-GB" sz="1600" b="1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m kh</a:t>
            </a:r>
            <a:r>
              <a:rPr lang="en-US" altLang="en-US" sz="1600" b="1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á</a:t>
            </a:r>
            <a:r>
              <a:rPr lang="en-US" altLang="en-GB" sz="1600" b="1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ch hàng th</a:t>
            </a:r>
            <a:r>
              <a:rPr lang="en-US" altLang="en-US" sz="1600" b="1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ì</a:t>
            </a:r>
            <a:r>
              <a:rPr lang="en-US" altLang="en-GB" sz="1600" b="1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 sẽ kh</a:t>
            </a:r>
            <a:r>
              <a:rPr lang="en-US" altLang="en-US" sz="1600" b="1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ó</a:t>
            </a:r>
            <a:r>
              <a:rPr lang="en-US" altLang="en-GB" sz="1600" b="1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 kh</a:t>
            </a:r>
            <a:r>
              <a:rPr lang="" altLang="en-US" sz="1600" b="1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ă</a:t>
            </a:r>
            <a:r>
              <a:rPr lang="en-US" altLang="en-GB" sz="1600" b="1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n cho doanh nhiệp </a:t>
            </a:r>
            <a:r>
              <a:rPr lang="" altLang="en-US" sz="1600" b="1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đ</a:t>
            </a:r>
            <a:r>
              <a:rPr lang="en-US" altLang="en-GB" sz="1600" b="1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ể chia, n</a:t>
            </a:r>
            <a:r>
              <a:rPr lang="vi-VN" altLang="en-US" sz="1600" b="1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ên do đó xem</a:t>
            </a:r>
            <a:r>
              <a:rPr lang="en-US" altLang="en-GB" sz="1600" b="1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 4 nh</a:t>
            </a:r>
            <a:r>
              <a:rPr lang="en-US" altLang="en-US" sz="1600" b="1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ó</a:t>
            </a:r>
            <a:r>
              <a:rPr lang="en-US" altLang="en-GB" sz="1600" b="1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m gần nh</a:t>
            </a:r>
            <a:r>
              <a:rPr lang="" altLang="en-US" sz="1600" b="1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ư</a:t>
            </a:r>
            <a:r>
              <a:rPr lang="en-US" altLang="en-GB" sz="1600" b="1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 giống nhau </a:t>
            </a:r>
            <a:r>
              <a:rPr lang="vi-VN" altLang="en-US" sz="1600" b="1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để</a:t>
            </a:r>
            <a:r>
              <a:rPr lang="en-US" altLang="en-GB" sz="1600" b="1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 gộp lại và chia ra </a:t>
            </a:r>
            <a:r>
              <a:rPr lang="" altLang="en-US" sz="1600" b="1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đư</a:t>
            </a:r>
            <a:r>
              <a:rPr lang="en-US" altLang="en-GB" sz="1600" b="1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ợc 4 nh</a:t>
            </a:r>
            <a:r>
              <a:rPr lang="en-US" altLang="en-US" sz="1600" b="1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ó</a:t>
            </a:r>
            <a:r>
              <a:rPr lang="en-US" altLang="en-GB" sz="1600" b="1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m kh</a:t>
            </a:r>
            <a:r>
              <a:rPr lang="en-US" altLang="en-US" sz="1600" b="1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á</a:t>
            </a:r>
            <a:r>
              <a:rPr lang="en-US" altLang="en-GB" sz="1600" b="1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ch hàng ri</a:t>
            </a:r>
            <a:r>
              <a:rPr lang="en-US" altLang="en-US" sz="1600" b="1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ê</a:t>
            </a:r>
            <a:r>
              <a:rPr lang="en-US" altLang="en-GB" sz="1600" b="1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ng biệt dựa tr</a:t>
            </a:r>
            <a:r>
              <a:rPr lang="en-US" altLang="en-US" sz="1600" b="1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ê</a:t>
            </a:r>
            <a:r>
              <a:rPr lang="en-US" altLang="en-GB" sz="1600" b="1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n chỉ số RFM:</a:t>
            </a:r>
            <a:endParaRPr lang="en-US" altLang="en-GB" sz="1600" b="1" i="0" u="none" strike="noStrike" cap="none">
              <a:solidFill>
                <a:schemeClr val="tx1"/>
              </a:solidFill>
              <a:latin typeface="Bahnschrift" panose="020B0502040204020203" charset="0"/>
              <a:ea typeface="Lato" panose="020F0502020204030203"/>
              <a:cs typeface="Bahnschrift" panose="020B0502040204020203" charset="0"/>
              <a:sym typeface="Lato" panose="020F0502020204030203"/>
            </a:endParaRPr>
          </a:p>
          <a:p>
            <a:pPr marL="0" marR="0" lvl="0" indent="457200" algn="l" rtl="0" font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en-GB" sz="1600" b="1" i="0" u="none" strike="noStrike" cap="none">
              <a:solidFill>
                <a:schemeClr val="tx1"/>
              </a:solidFill>
              <a:latin typeface="Bahnschrift" panose="020B0502040204020203" charset="0"/>
              <a:ea typeface="Lato" panose="020F0502020204030203"/>
              <a:cs typeface="Bahnschrift" panose="020B0502040204020203" charset="0"/>
              <a:sym typeface="Lato" panose="020F0502020204030203"/>
            </a:endParaRPr>
          </a:p>
        </p:txBody>
      </p:sp>
      <p:pic>
        <p:nvPicPr>
          <p:cNvPr id="3" name="Picture 2"/>
          <p:cNvPicPr/>
          <p:nvPr/>
        </p:nvPicPr>
        <p:blipFill>
          <a:blip r:embed="rId8"/>
          <a:stretch>
            <a:fillRect/>
          </a:stretch>
        </p:blipFill>
        <p:spPr>
          <a:xfrm>
            <a:off x="7424420" y="2029460"/>
            <a:ext cx="4020185" cy="34886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16" descr="image.png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16" descr="image.png"/>
          <p:cNvPicPr preferRelativeResize="0"/>
          <p:nvPr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341630" y="167640"/>
            <a:ext cx="11170285" cy="734695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chemeClr val="tx1">
                <a:alpha val="7000"/>
              </a:schemeClr>
            </a:outerShdw>
          </a:effectLst>
        </p:spPr>
      </p:pic>
      <p:sp>
        <p:nvSpPr>
          <p:cNvPr id="126" name="Google Shape;126;p15"/>
          <p:cNvSpPr txBox="1"/>
          <p:nvPr>
            <p:custDataLst>
              <p:tags r:id="rId4"/>
            </p:custDataLst>
          </p:nvPr>
        </p:nvSpPr>
        <p:spPr>
          <a:xfrm>
            <a:off x="1366520" y="168275"/>
            <a:ext cx="9598660" cy="735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 font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600" b="1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C</a:t>
            </a:r>
            <a:r>
              <a:rPr lang="en-US" altLang="en-US" sz="1600" b="1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ó</a:t>
            </a:r>
            <a:r>
              <a:rPr lang="en-US" altLang="en-GB" sz="1600" b="1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 những nh</a:t>
            </a:r>
            <a:r>
              <a:rPr lang="en-US" altLang="en-US" sz="1600" b="1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ó</a:t>
            </a:r>
            <a:r>
              <a:rPr lang="en-US" altLang="en-GB" sz="1600" b="1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m kh</a:t>
            </a:r>
            <a:r>
              <a:rPr lang="en-US" altLang="en-US" sz="1600" b="1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á</a:t>
            </a:r>
            <a:r>
              <a:rPr lang="en-US" altLang="en-GB" sz="1600" b="1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ch hàng nào với hành vi mua sắm t</a:t>
            </a:r>
            <a:r>
              <a:rPr lang="en-US" altLang="en-US" sz="1600" b="1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ư</a:t>
            </a:r>
            <a:r>
              <a:rPr lang="en-US" altLang="en-US" sz="1600" b="1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ơ</a:t>
            </a:r>
            <a:r>
              <a:rPr lang="en-US" altLang="en-GB" sz="1600" b="1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ng </a:t>
            </a:r>
            <a:r>
              <a:rPr lang="en-US" altLang="en-US" sz="1600" b="1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đ</a:t>
            </a:r>
            <a:r>
              <a:rPr lang="en-US" altLang="en-GB" sz="1600" b="1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ồng? C</a:t>
            </a:r>
            <a:r>
              <a:rPr lang="en-US" altLang="en-US" sz="1600" b="1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á</a:t>
            </a:r>
            <a:r>
              <a:rPr lang="en-US" altLang="en-GB" sz="1600" b="1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c nh</a:t>
            </a:r>
            <a:r>
              <a:rPr lang="en-US" altLang="en-US" sz="1600" b="1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ó</a:t>
            </a:r>
            <a:r>
              <a:rPr lang="en-US" altLang="en-GB" sz="1600" b="1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m này </a:t>
            </a:r>
            <a:r>
              <a:rPr lang="en-US" altLang="en-US" sz="1600" b="1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đư</a:t>
            </a:r>
            <a:r>
              <a:rPr lang="en-US" altLang="en-GB" sz="1600" b="1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ợc </a:t>
            </a:r>
            <a:r>
              <a:rPr lang="en-US" altLang="en-US" sz="1600" b="1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đ</a:t>
            </a:r>
            <a:r>
              <a:rPr lang="en-US" altLang="en-GB" sz="1600" b="1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ặc tr</a:t>
            </a:r>
            <a:r>
              <a:rPr lang="en-US" altLang="en-US" sz="1600" b="1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ư</a:t>
            </a:r>
            <a:r>
              <a:rPr lang="en-US" altLang="en-GB" sz="1600" b="1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ng bởi những yếu tố g</a:t>
            </a:r>
            <a:r>
              <a:rPr lang="en-US" altLang="en-US" sz="1600" b="1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ì</a:t>
            </a:r>
            <a:r>
              <a:rPr lang="en-US" altLang="en-GB" sz="1600" b="1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 về tần suất mua hàng, gi</a:t>
            </a:r>
            <a:r>
              <a:rPr lang="en-US" altLang="en-US" sz="1600" b="1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á</a:t>
            </a:r>
            <a:r>
              <a:rPr lang="en-US" altLang="en-GB" sz="1600" b="1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 trị giao dịch và thời gian mua sắm gần nhất?</a:t>
            </a:r>
            <a:endParaRPr lang="en-US" altLang="en-GB" sz="1600" b="1" i="0" u="none" strike="noStrike" cap="none">
              <a:solidFill>
                <a:schemeClr val="tx1"/>
              </a:solidFill>
              <a:latin typeface="Bahnschrift" panose="020B0502040204020203" charset="0"/>
              <a:ea typeface="Lato" panose="020F0502020204030203"/>
              <a:cs typeface="Bahnschrift" panose="020B0502040204020203" charset="0"/>
              <a:sym typeface="Lato" panose="020F0502020204030203"/>
            </a:endParaRPr>
          </a:p>
        </p:txBody>
      </p:sp>
      <p:sp>
        <p:nvSpPr>
          <p:cNvPr id="14" name="Text Box 13"/>
          <p:cNvSpPr txBox="1"/>
          <p:nvPr>
            <p:custDataLst>
              <p:tags r:id="rId5"/>
            </p:custDataLst>
          </p:nvPr>
        </p:nvSpPr>
        <p:spPr>
          <a:xfrm>
            <a:off x="340995" y="222885"/>
            <a:ext cx="743585" cy="678815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p>
            <a:pPr algn="ctr" fontAlgn="ctr"/>
            <a:r>
              <a:rPr lang="vi-VN" altLang="en-GB" sz="3200">
                <a:solidFill>
                  <a:srgbClr val="FF6B35"/>
                </a:solidFill>
                <a:latin typeface="Bahnschrift" panose="020B0502040204020203" charset="0"/>
                <a:cs typeface="Bahnschrift" panose="020B0502040204020203" charset="0"/>
              </a:rPr>
              <a:t>1</a:t>
            </a:r>
            <a:endParaRPr lang="vi-VN" altLang="en-GB" sz="3200">
              <a:solidFill>
                <a:srgbClr val="FF6B35"/>
              </a:solidFill>
              <a:latin typeface="Bahnschrift" panose="020B0502040204020203" charset="0"/>
              <a:cs typeface="Bahnschrift" panose="020B0502040204020203" charset="0"/>
            </a:endParaRPr>
          </a:p>
        </p:txBody>
      </p:sp>
      <p:pic>
        <p:nvPicPr>
          <p:cNvPr id="1" name="Google Shape;144;p16" descr="image.png"/>
          <p:cNvPicPr preferRelativeResize="0"/>
          <p:nvPr>
            <p:custDataLst>
              <p:tags r:id="rId6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340995" y="1471930"/>
            <a:ext cx="11170285" cy="4848860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chemeClr val="tx1">
                <a:alpha val="7000"/>
              </a:schemeClr>
            </a:outerShdw>
          </a:effectLst>
        </p:spPr>
      </p:pic>
      <p:graphicFrame>
        <p:nvGraphicFramePr>
          <p:cNvPr id="4" name="Table 3"/>
          <p:cNvGraphicFramePr/>
          <p:nvPr/>
        </p:nvGraphicFramePr>
        <p:xfrm>
          <a:off x="683895" y="2034540"/>
          <a:ext cx="10483850" cy="0"/>
        </p:xfrm>
        <a:graphic>
          <a:graphicData uri="http://schemas.openxmlformats.org/drawingml/2006/table">
            <a:tbl>
              <a:tblPr/>
              <a:tblGrid>
                <a:gridCol w="2096770"/>
                <a:gridCol w="2096770"/>
                <a:gridCol w="2096770"/>
                <a:gridCol w="2096770"/>
                <a:gridCol w="2096770"/>
              </a:tblGrid>
              <a:tr h="0"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400">
                          <a:solidFill>
                            <a:srgbClr val="1F1F1F"/>
                          </a:solidFill>
                          <a:latin typeface="Bahnschrift" panose="020B0502040204020203" charset="0"/>
                          <a:ea typeface="Google Sans Text"/>
                          <a:cs typeface="Bahnschrift" panose="020B0502040204020203" charset="0"/>
                        </a:rPr>
                        <a:t>Nhóm khách hàng</a:t>
                      </a:r>
                      <a:endParaRPr lang="en-US" altLang="zh-CN" sz="1400">
                        <a:solidFill>
                          <a:srgbClr val="1F1F1F"/>
                        </a:solidFill>
                        <a:latin typeface="Bahnschrift" panose="020B0502040204020203" charset="0"/>
                        <a:ea typeface="Google Sans Text"/>
                        <a:cs typeface="Bahnschrift" panose="020B0502040204020203" charset="0"/>
                      </a:endParaRPr>
                    </a:p>
                  </a:txBody>
                  <a:tcPr marL="91757" marR="91757" marT="61277" marB="61277" anchor="ctr" anchorCtr="0">
                    <a:lnL w="762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762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762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762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400">
                          <a:solidFill>
                            <a:srgbClr val="1F1F1F"/>
                          </a:solidFill>
                          <a:latin typeface="Bahnschrift" panose="020B0502040204020203" charset="0"/>
                          <a:ea typeface="Google Sans Text"/>
                          <a:cs typeface="Bahnschrift" panose="020B0502040204020203" charset="0"/>
                        </a:rPr>
                        <a:t>Tỷ lệ số lượng</a:t>
                      </a:r>
                      <a:endParaRPr lang="en-US" altLang="zh-CN" sz="1400">
                        <a:solidFill>
                          <a:srgbClr val="1F1F1F"/>
                        </a:solidFill>
                        <a:latin typeface="Bahnschrift" panose="020B0502040204020203" charset="0"/>
                        <a:ea typeface="Google Sans Text"/>
                        <a:cs typeface="Bahnschrift" panose="020B0502040204020203" charset="0"/>
                      </a:endParaRPr>
                    </a:p>
                  </a:txBody>
                  <a:tcPr marL="91757" marR="91757" marT="61277" marB="61277" anchor="ctr" anchorCtr="0">
                    <a:lnL w="762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762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762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762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400">
                          <a:solidFill>
                            <a:srgbClr val="1F1F1F"/>
                          </a:solidFill>
                          <a:latin typeface="Bahnschrift" panose="020B0502040204020203" charset="0"/>
                          <a:ea typeface="Google Sans Text"/>
                          <a:cs typeface="Bahnschrift" panose="020B0502040204020203" charset="0"/>
                        </a:rPr>
                        <a:t>Tỷ lệ doanh thu</a:t>
                      </a:r>
                      <a:endParaRPr lang="en-US" altLang="zh-CN" sz="1400">
                        <a:solidFill>
                          <a:srgbClr val="1F1F1F"/>
                        </a:solidFill>
                        <a:latin typeface="Bahnschrift" panose="020B0502040204020203" charset="0"/>
                        <a:ea typeface="Google Sans Text"/>
                        <a:cs typeface="Bahnschrift" panose="020B0502040204020203" charset="0"/>
                      </a:endParaRPr>
                    </a:p>
                  </a:txBody>
                  <a:tcPr marL="91757" marR="91757" marT="61277" marB="61277" anchor="ctr" anchorCtr="0">
                    <a:lnL w="762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762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762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762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400">
                          <a:solidFill>
                            <a:srgbClr val="1F1F1F"/>
                          </a:solidFill>
                          <a:latin typeface="Bahnschrift" panose="020B0502040204020203" charset="0"/>
                          <a:ea typeface="Google Sans Text"/>
                          <a:cs typeface="Bahnschrift" panose="020B0502040204020203" charset="0"/>
                        </a:rPr>
                        <a:t>Đặc điểm nổi bật</a:t>
                      </a:r>
                      <a:endParaRPr lang="en-US" altLang="zh-CN" sz="1400">
                        <a:solidFill>
                          <a:srgbClr val="1F1F1F"/>
                        </a:solidFill>
                        <a:latin typeface="Bahnschrift" panose="020B0502040204020203" charset="0"/>
                        <a:ea typeface="Google Sans Text"/>
                        <a:cs typeface="Bahnschrift" panose="020B0502040204020203" charset="0"/>
                      </a:endParaRPr>
                    </a:p>
                  </a:txBody>
                  <a:tcPr marL="91757" marR="91757" marT="61277" marB="61277" anchor="ctr" anchorCtr="0">
                    <a:lnL w="762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762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762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762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400">
                          <a:solidFill>
                            <a:srgbClr val="1F1F1F"/>
                          </a:solidFill>
                          <a:latin typeface="Bahnschrift" panose="020B0502040204020203" charset="0"/>
                          <a:ea typeface="Google Sans Text"/>
                          <a:cs typeface="Bahnschrift" panose="020B0502040204020203" charset="0"/>
                        </a:rPr>
                        <a:t>Chiến lược ưu tiên</a:t>
                      </a:r>
                      <a:endParaRPr lang="en-US" altLang="zh-CN" sz="1400">
                        <a:solidFill>
                          <a:srgbClr val="1F1F1F"/>
                        </a:solidFill>
                        <a:latin typeface="Bahnschrift" panose="020B0502040204020203" charset="0"/>
                        <a:ea typeface="Google Sans Text"/>
                        <a:cs typeface="Bahnschrift" panose="020B0502040204020203" charset="0"/>
                      </a:endParaRPr>
                    </a:p>
                  </a:txBody>
                  <a:tcPr marL="91757" marR="91757" marT="61277" marB="61277" anchor="ctr" anchorCtr="0">
                    <a:lnL w="762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762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762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762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90000"/>
                      </a:schemeClr>
                    </a:solidFill>
                  </a:tcPr>
                </a:tc>
              </a:tr>
              <a:tr h="0"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400" b="1">
                          <a:solidFill>
                            <a:srgbClr val="1F1F1F"/>
                          </a:solidFill>
                          <a:latin typeface="Bahnschrift" panose="020B0502040204020203" charset="0"/>
                          <a:ea typeface="Google Sans Text"/>
                          <a:cs typeface="Bahnschrift" panose="020B0502040204020203" charset="0"/>
                        </a:rPr>
                        <a:t>1. VIP (Champions)</a:t>
                      </a:r>
                      <a:endParaRPr lang="en-US" altLang="zh-CN" sz="1400" b="1">
                        <a:solidFill>
                          <a:srgbClr val="1F1F1F"/>
                        </a:solidFill>
                        <a:latin typeface="Bahnschrift" panose="020B0502040204020203" charset="0"/>
                        <a:ea typeface="Google Sans Text"/>
                        <a:cs typeface="Bahnschrift" panose="020B0502040204020203" charset="0"/>
                      </a:endParaRPr>
                    </a:p>
                  </a:txBody>
                  <a:tcPr marL="91757" marR="91757" marT="61277" marB="61277" anchor="ctr" anchorCtr="0">
                    <a:lnL w="762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762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762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762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400">
                          <a:solidFill>
                            <a:srgbClr val="1F1F1F"/>
                          </a:solidFill>
                          <a:latin typeface="Bahnschrift" panose="020B0502040204020203" charset="0"/>
                          <a:ea typeface="Google Sans Text"/>
                          <a:cs typeface="Bahnschrift" panose="020B0502040204020203" charset="0"/>
                        </a:rPr>
                        <a:t>15%</a:t>
                      </a:r>
                      <a:endParaRPr lang="en-US" altLang="zh-CN" sz="1400">
                        <a:solidFill>
                          <a:srgbClr val="1F1F1F"/>
                        </a:solidFill>
                        <a:latin typeface="Bahnschrift" panose="020B0502040204020203" charset="0"/>
                        <a:ea typeface="Google Sans Text"/>
                        <a:cs typeface="Bahnschrift" panose="020B0502040204020203" charset="0"/>
                      </a:endParaRPr>
                    </a:p>
                  </a:txBody>
                  <a:tcPr marL="91757" marR="91757" marT="61277" marB="61277" anchor="ctr" anchorCtr="0">
                    <a:lnL w="762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762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762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762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400" b="1">
                          <a:solidFill>
                            <a:srgbClr val="1F1F1F"/>
                          </a:solidFill>
                          <a:latin typeface="Bahnschrift" panose="020B0502040204020203" charset="0"/>
                          <a:ea typeface="Google Sans Text"/>
                          <a:cs typeface="Bahnschrift" panose="020B0502040204020203" charset="0"/>
                        </a:rPr>
                        <a:t>45%</a:t>
                      </a:r>
                      <a:endParaRPr lang="en-US" altLang="zh-CN" sz="1400" b="1">
                        <a:solidFill>
                          <a:srgbClr val="1F1F1F"/>
                        </a:solidFill>
                        <a:latin typeface="Bahnschrift" panose="020B0502040204020203" charset="0"/>
                        <a:ea typeface="Google Sans Text"/>
                        <a:cs typeface="Bahnschrift" panose="020B0502040204020203" charset="0"/>
                      </a:endParaRPr>
                    </a:p>
                  </a:txBody>
                  <a:tcPr marL="91757" marR="91757" marT="61277" marB="61277" anchor="ctr" anchorCtr="0">
                    <a:lnL w="762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762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762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762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400">
                          <a:solidFill>
                            <a:srgbClr val="1F1F1F"/>
                          </a:solidFill>
                          <a:latin typeface="Bahnschrift" panose="020B0502040204020203" charset="0"/>
                          <a:ea typeface="Google Sans Text"/>
                          <a:cs typeface="Bahnschrift" panose="020B0502040204020203" charset="0"/>
                        </a:rPr>
                        <a:t>Mua cực kỳ thường xuyên, chi tiêu rất lớn.</a:t>
                      </a:r>
                      <a:endParaRPr lang="en-US" altLang="zh-CN" sz="1400">
                        <a:solidFill>
                          <a:srgbClr val="1F1F1F"/>
                        </a:solidFill>
                        <a:latin typeface="Bahnschrift" panose="020B0502040204020203" charset="0"/>
                        <a:ea typeface="Google Sans Text"/>
                        <a:cs typeface="Bahnschrift" panose="020B0502040204020203" charset="0"/>
                      </a:endParaRPr>
                    </a:p>
                  </a:txBody>
                  <a:tcPr marL="91757" marR="91757" marT="61277" marB="61277" anchor="ctr" anchorCtr="0">
                    <a:lnL w="762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762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762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762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400">
                          <a:solidFill>
                            <a:srgbClr val="1F1F1F"/>
                          </a:solidFill>
                          <a:latin typeface="Bahnschrift" panose="020B0502040204020203" charset="0"/>
                          <a:ea typeface="Google Sans Text"/>
                          <a:cs typeface="Bahnschrift" panose="020B0502040204020203" charset="0"/>
                        </a:rPr>
                        <a:t>Chăm sóc đặc quyền (VIP), tặng quà tri ân, cá nhân hóa ưu đãi.</a:t>
                      </a:r>
                      <a:endParaRPr lang="en-US" altLang="zh-CN" sz="1400">
                        <a:solidFill>
                          <a:srgbClr val="1F1F1F"/>
                        </a:solidFill>
                        <a:latin typeface="Bahnschrift" panose="020B0502040204020203" charset="0"/>
                        <a:ea typeface="Google Sans Text"/>
                        <a:cs typeface="Bahnschrift" panose="020B0502040204020203" charset="0"/>
                      </a:endParaRPr>
                    </a:p>
                  </a:txBody>
                  <a:tcPr marL="91757" marR="91757" marT="61277" marB="61277" anchor="ctr" anchorCtr="0">
                    <a:lnL w="762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762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762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762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0"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400" b="1">
                          <a:solidFill>
                            <a:srgbClr val="1F1F1F"/>
                          </a:solidFill>
                          <a:latin typeface="Bahnschrift" panose="020B0502040204020203" charset="0"/>
                          <a:ea typeface="Google Sans Text"/>
                          <a:cs typeface="Bahnschrift" panose="020B0502040204020203" charset="0"/>
                        </a:rPr>
                        <a:t>2. Trung thành (Loyal)</a:t>
                      </a:r>
                      <a:endParaRPr lang="en-US" altLang="zh-CN" sz="1400" b="1">
                        <a:solidFill>
                          <a:srgbClr val="1F1F1F"/>
                        </a:solidFill>
                        <a:latin typeface="Bahnschrift" panose="020B0502040204020203" charset="0"/>
                        <a:ea typeface="Google Sans Text"/>
                        <a:cs typeface="Bahnschrift" panose="020B0502040204020203" charset="0"/>
                      </a:endParaRPr>
                    </a:p>
                  </a:txBody>
                  <a:tcPr marL="91757" marR="91757" marT="61277" marB="61277" anchor="ctr" anchorCtr="0">
                    <a:lnL w="762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762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762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762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400" b="1">
                          <a:solidFill>
                            <a:srgbClr val="1F1F1F"/>
                          </a:solidFill>
                          <a:latin typeface="Bahnschrift" panose="020B0502040204020203" charset="0"/>
                          <a:ea typeface="Google Sans Text"/>
                          <a:cs typeface="Bahnschrift" panose="020B0502040204020203" charset="0"/>
                        </a:rPr>
                        <a:t>40%</a:t>
                      </a:r>
                      <a:endParaRPr lang="en-US" altLang="zh-CN" sz="1400" b="1">
                        <a:solidFill>
                          <a:srgbClr val="1F1F1F"/>
                        </a:solidFill>
                        <a:latin typeface="Bahnschrift" panose="020B0502040204020203" charset="0"/>
                        <a:ea typeface="Google Sans Text"/>
                        <a:cs typeface="Bahnschrift" panose="020B0502040204020203" charset="0"/>
                      </a:endParaRPr>
                    </a:p>
                  </a:txBody>
                  <a:tcPr marL="91757" marR="91757" marT="61277" marB="61277" anchor="ctr" anchorCtr="0">
                    <a:lnL w="762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762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762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762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400">
                          <a:solidFill>
                            <a:srgbClr val="1F1F1F"/>
                          </a:solidFill>
                          <a:latin typeface="Bahnschrift" panose="020B0502040204020203" charset="0"/>
                          <a:ea typeface="Google Sans Text"/>
                          <a:cs typeface="Bahnschrift" panose="020B0502040204020203" charset="0"/>
                        </a:rPr>
                        <a:t>35%</a:t>
                      </a:r>
                      <a:endParaRPr lang="en-US" altLang="zh-CN" sz="1400">
                        <a:solidFill>
                          <a:srgbClr val="1F1F1F"/>
                        </a:solidFill>
                        <a:latin typeface="Bahnschrift" panose="020B0502040204020203" charset="0"/>
                        <a:ea typeface="Google Sans Text"/>
                        <a:cs typeface="Bahnschrift" panose="020B0502040204020203" charset="0"/>
                      </a:endParaRPr>
                    </a:p>
                  </a:txBody>
                  <a:tcPr marL="91757" marR="91757" marT="61277" marB="61277" anchor="ctr" anchorCtr="0">
                    <a:lnL w="762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762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762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762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400">
                          <a:solidFill>
                            <a:srgbClr val="1F1F1F"/>
                          </a:solidFill>
                          <a:latin typeface="Bahnschrift" panose="020B0502040204020203" charset="0"/>
                          <a:ea typeface="Google Sans Text"/>
                          <a:cs typeface="Bahnschrift" panose="020B0502040204020203" charset="0"/>
                        </a:rPr>
                        <a:t>Mua đều đặn, là xương sống của doanh thu.</a:t>
                      </a:r>
                      <a:endParaRPr lang="en-US" altLang="zh-CN" sz="1400">
                        <a:solidFill>
                          <a:srgbClr val="1F1F1F"/>
                        </a:solidFill>
                        <a:latin typeface="Bahnschrift" panose="020B0502040204020203" charset="0"/>
                        <a:ea typeface="Google Sans Text"/>
                        <a:cs typeface="Bahnschrift" panose="020B0502040204020203" charset="0"/>
                      </a:endParaRPr>
                    </a:p>
                  </a:txBody>
                  <a:tcPr marL="91757" marR="91757" marT="61277" marB="61277" anchor="ctr" anchorCtr="0">
                    <a:lnL w="762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762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762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762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400">
                          <a:solidFill>
                            <a:srgbClr val="1F1F1F"/>
                          </a:solidFill>
                          <a:latin typeface="Bahnschrift" panose="020B0502040204020203" charset="0"/>
                          <a:ea typeface="Google Sans Text"/>
                          <a:cs typeface="Bahnschrift" panose="020B0502040204020203" charset="0"/>
                        </a:rPr>
                        <a:t>Nâng cấp lên VIP bằng cách khuyến khích mua thêm sản phẩm liên quan.</a:t>
                      </a:r>
                      <a:endParaRPr lang="en-US" altLang="zh-CN" sz="1400">
                        <a:solidFill>
                          <a:srgbClr val="1F1F1F"/>
                        </a:solidFill>
                        <a:latin typeface="Bahnschrift" panose="020B0502040204020203" charset="0"/>
                        <a:ea typeface="Google Sans Text"/>
                        <a:cs typeface="Bahnschrift" panose="020B0502040204020203" charset="0"/>
                      </a:endParaRPr>
                    </a:p>
                  </a:txBody>
                  <a:tcPr marL="91757" marR="91757" marT="61277" marB="61277" anchor="ctr" anchorCtr="0">
                    <a:lnL w="762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762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762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762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0"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400" b="1">
                          <a:solidFill>
                            <a:srgbClr val="1F1F1F"/>
                          </a:solidFill>
                          <a:latin typeface="Bahnschrift" panose="020B0502040204020203" charset="0"/>
                          <a:ea typeface="Google Sans Text"/>
                          <a:cs typeface="Bahnschrift" panose="020B0502040204020203" charset="0"/>
                        </a:rPr>
                        <a:t>3. Vãng lai (Occasional)</a:t>
                      </a:r>
                      <a:endParaRPr lang="en-US" altLang="zh-CN" sz="1400" b="1">
                        <a:solidFill>
                          <a:srgbClr val="1F1F1F"/>
                        </a:solidFill>
                        <a:latin typeface="Bahnschrift" panose="020B0502040204020203" charset="0"/>
                        <a:ea typeface="Google Sans Text"/>
                        <a:cs typeface="Bahnschrift" panose="020B0502040204020203" charset="0"/>
                      </a:endParaRPr>
                    </a:p>
                  </a:txBody>
                  <a:tcPr marL="91757" marR="91757" marT="61277" marB="61277" anchor="ctr" anchorCtr="0">
                    <a:lnL w="762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762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762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762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400">
                          <a:solidFill>
                            <a:srgbClr val="1F1F1F"/>
                          </a:solidFill>
                          <a:latin typeface="Bahnschrift" panose="020B0502040204020203" charset="0"/>
                          <a:ea typeface="Google Sans Text"/>
                          <a:cs typeface="Bahnschrift" panose="020B0502040204020203" charset="0"/>
                        </a:rPr>
                        <a:t>35%</a:t>
                      </a:r>
                      <a:endParaRPr lang="en-US" altLang="zh-CN" sz="1400">
                        <a:solidFill>
                          <a:srgbClr val="1F1F1F"/>
                        </a:solidFill>
                        <a:latin typeface="Bahnschrift" panose="020B0502040204020203" charset="0"/>
                        <a:ea typeface="Google Sans Text"/>
                        <a:cs typeface="Bahnschrift" panose="020B0502040204020203" charset="0"/>
                      </a:endParaRPr>
                    </a:p>
                  </a:txBody>
                  <a:tcPr marL="91757" marR="91757" marT="61277" marB="61277" anchor="ctr" anchorCtr="0">
                    <a:lnL w="762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762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762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762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400">
                          <a:solidFill>
                            <a:srgbClr val="1F1F1F"/>
                          </a:solidFill>
                          <a:latin typeface="Bahnschrift" panose="020B0502040204020203" charset="0"/>
                          <a:ea typeface="Google Sans Text"/>
                          <a:cs typeface="Bahnschrift" panose="020B0502040204020203" charset="0"/>
                        </a:rPr>
                        <a:t>15%</a:t>
                      </a:r>
                      <a:endParaRPr lang="en-US" altLang="zh-CN" sz="1400">
                        <a:solidFill>
                          <a:srgbClr val="1F1F1F"/>
                        </a:solidFill>
                        <a:latin typeface="Bahnschrift" panose="020B0502040204020203" charset="0"/>
                        <a:ea typeface="Google Sans Text"/>
                        <a:cs typeface="Bahnschrift" panose="020B0502040204020203" charset="0"/>
                      </a:endParaRPr>
                    </a:p>
                  </a:txBody>
                  <a:tcPr marL="91757" marR="91757" marT="61277" marB="61277" anchor="ctr" anchorCtr="0">
                    <a:lnL w="762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762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762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762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400">
                          <a:solidFill>
                            <a:srgbClr val="1F1F1F"/>
                          </a:solidFill>
                          <a:latin typeface="Bahnschrift" panose="020B0502040204020203" charset="0"/>
                          <a:ea typeface="Google Sans Text"/>
                          <a:cs typeface="Bahnschrift" panose="020B0502040204020203" charset="0"/>
                        </a:rPr>
                        <a:t>Chỉ mua khi có nhu cầu hoặc có khuyến mãi lớn.</a:t>
                      </a:r>
                      <a:endParaRPr lang="en-US" altLang="zh-CN" sz="1400">
                        <a:solidFill>
                          <a:srgbClr val="1F1F1F"/>
                        </a:solidFill>
                        <a:latin typeface="Bahnschrift" panose="020B0502040204020203" charset="0"/>
                        <a:ea typeface="Google Sans Text"/>
                        <a:cs typeface="Bahnschrift" panose="020B0502040204020203" charset="0"/>
                      </a:endParaRPr>
                    </a:p>
                  </a:txBody>
                  <a:tcPr marL="91757" marR="91757" marT="61277" marB="61277" anchor="ctr" anchorCtr="0">
                    <a:lnL w="762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762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762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762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400">
                          <a:solidFill>
                            <a:srgbClr val="1F1F1F"/>
                          </a:solidFill>
                          <a:latin typeface="Bahnschrift" panose="020B0502040204020203" charset="0"/>
                          <a:ea typeface="Google Sans Text"/>
                          <a:cs typeface="Bahnschrift" panose="020B0502040204020203" charset="0"/>
                        </a:rPr>
                        <a:t>Gửi thông báo chương trình giảm giá, kích cầu vào các dịp lễ/mùa sale.</a:t>
                      </a:r>
                      <a:endParaRPr lang="en-US" altLang="zh-CN" sz="1400">
                        <a:solidFill>
                          <a:srgbClr val="1F1F1F"/>
                        </a:solidFill>
                        <a:latin typeface="Bahnschrift" panose="020B0502040204020203" charset="0"/>
                        <a:ea typeface="Google Sans Text"/>
                        <a:cs typeface="Bahnschrift" panose="020B0502040204020203" charset="0"/>
                      </a:endParaRPr>
                    </a:p>
                  </a:txBody>
                  <a:tcPr marL="91757" marR="91757" marT="61277" marB="61277" anchor="ctr" anchorCtr="0">
                    <a:lnL w="762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762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762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762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0"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400" b="1">
                          <a:solidFill>
                            <a:srgbClr val="1F1F1F"/>
                          </a:solidFill>
                          <a:latin typeface="Bahnschrift" panose="020B0502040204020203" charset="0"/>
                          <a:ea typeface="Google Sans Text"/>
                          <a:cs typeface="Bahnschrift" panose="020B0502040204020203" charset="0"/>
                        </a:rPr>
                        <a:t>4. Nguy cơ (At Risk)</a:t>
                      </a:r>
                      <a:endParaRPr lang="en-US" altLang="zh-CN" sz="1400" b="1">
                        <a:solidFill>
                          <a:srgbClr val="1F1F1F"/>
                        </a:solidFill>
                        <a:latin typeface="Bahnschrift" panose="020B0502040204020203" charset="0"/>
                        <a:ea typeface="Google Sans Text"/>
                        <a:cs typeface="Bahnschrift" panose="020B0502040204020203" charset="0"/>
                      </a:endParaRPr>
                    </a:p>
                  </a:txBody>
                  <a:tcPr marL="91757" marR="91757" marT="61277" marB="61277" anchor="ctr" anchorCtr="0">
                    <a:lnL w="762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762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762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762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400">
                          <a:solidFill>
                            <a:srgbClr val="1F1F1F"/>
                          </a:solidFill>
                          <a:latin typeface="Bahnschrift" panose="020B0502040204020203" charset="0"/>
                          <a:ea typeface="Google Sans Text"/>
                          <a:cs typeface="Bahnschrift" panose="020B0502040204020203" charset="0"/>
                        </a:rPr>
                        <a:t>10%</a:t>
                      </a:r>
                      <a:endParaRPr lang="en-US" altLang="zh-CN" sz="1400">
                        <a:solidFill>
                          <a:srgbClr val="1F1F1F"/>
                        </a:solidFill>
                        <a:latin typeface="Bahnschrift" panose="020B0502040204020203" charset="0"/>
                        <a:ea typeface="Google Sans Text"/>
                        <a:cs typeface="Bahnschrift" panose="020B0502040204020203" charset="0"/>
                      </a:endParaRPr>
                    </a:p>
                  </a:txBody>
                  <a:tcPr marL="91757" marR="91757" marT="61277" marB="61277" anchor="ctr" anchorCtr="0">
                    <a:lnL w="762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762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762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762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400">
                          <a:solidFill>
                            <a:srgbClr val="1F1F1F"/>
                          </a:solidFill>
                          <a:latin typeface="Bahnschrift" panose="020B0502040204020203" charset="0"/>
                          <a:ea typeface="Google Sans Text"/>
                          <a:cs typeface="Bahnschrift" panose="020B0502040204020203" charset="0"/>
                        </a:rPr>
                        <a:t>&lt; 5%</a:t>
                      </a:r>
                      <a:endParaRPr lang="en-US" altLang="zh-CN" sz="1400">
                        <a:solidFill>
                          <a:srgbClr val="1F1F1F"/>
                        </a:solidFill>
                        <a:latin typeface="Bahnschrift" panose="020B0502040204020203" charset="0"/>
                        <a:ea typeface="Google Sans Text"/>
                        <a:cs typeface="Bahnschrift" panose="020B0502040204020203" charset="0"/>
                      </a:endParaRPr>
                    </a:p>
                  </a:txBody>
                  <a:tcPr marL="91757" marR="91757" marT="61277" marB="61277" anchor="ctr" anchorCtr="0">
                    <a:lnL w="762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762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762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762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400">
                          <a:solidFill>
                            <a:srgbClr val="1F1F1F"/>
                          </a:solidFill>
                          <a:latin typeface="Bahnschrift" panose="020B0502040204020203" charset="0"/>
                          <a:ea typeface="Google Sans Text"/>
                          <a:cs typeface="Bahnschrift" panose="020B0502040204020203" charset="0"/>
                        </a:rPr>
                        <a:t>Đã rất lâu không quay lại, sắp rời bỏ hệ thống.</a:t>
                      </a:r>
                      <a:endParaRPr lang="en-US" altLang="zh-CN" sz="1400">
                        <a:solidFill>
                          <a:srgbClr val="1F1F1F"/>
                        </a:solidFill>
                        <a:latin typeface="Bahnschrift" panose="020B0502040204020203" charset="0"/>
                        <a:ea typeface="Google Sans Text"/>
                        <a:cs typeface="Bahnschrift" panose="020B0502040204020203" charset="0"/>
                      </a:endParaRPr>
                    </a:p>
                  </a:txBody>
                  <a:tcPr marL="91757" marR="91757" marT="61277" marB="61277" anchor="ctr" anchorCtr="0">
                    <a:lnL w="762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762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762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762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400">
                          <a:solidFill>
                            <a:srgbClr val="1F1F1F"/>
                          </a:solidFill>
                          <a:latin typeface="Bahnschrift" panose="020B0502040204020203" charset="0"/>
                          <a:ea typeface="Google Sans Text"/>
                          <a:cs typeface="Bahnschrift" panose="020B0502040204020203" charset="0"/>
                        </a:rPr>
                        <a:t>Gửi mã giảm giá "Nhớ bạn", khảo sát lý do hoặc chấp nhận bù lỗ.</a:t>
                      </a:r>
                      <a:endParaRPr lang="en-US" altLang="zh-CN" sz="1400">
                        <a:solidFill>
                          <a:srgbClr val="1F1F1F"/>
                        </a:solidFill>
                        <a:latin typeface="Bahnschrift" panose="020B0502040204020203" charset="0"/>
                        <a:ea typeface="Google Sans Text"/>
                        <a:cs typeface="Bahnschrift" panose="020B0502040204020203" charset="0"/>
                      </a:endParaRPr>
                    </a:p>
                  </a:txBody>
                  <a:tcPr marL="91757" marR="91757" marT="61277" marB="61277" anchor="ctr" anchorCtr="0">
                    <a:lnL w="762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762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762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762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16" descr="image.png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16" descr="image.png"/>
          <p:cNvPicPr preferRelativeResize="0"/>
          <p:nvPr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341630" y="167640"/>
            <a:ext cx="11170285" cy="734695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chemeClr val="tx1">
                <a:alpha val="7000"/>
              </a:schemeClr>
            </a:outerShdw>
          </a:effectLst>
        </p:spPr>
      </p:pic>
      <p:sp>
        <p:nvSpPr>
          <p:cNvPr id="126" name="Google Shape;126;p15"/>
          <p:cNvSpPr txBox="1"/>
          <p:nvPr>
            <p:custDataLst>
              <p:tags r:id="rId4"/>
            </p:custDataLst>
          </p:nvPr>
        </p:nvSpPr>
        <p:spPr>
          <a:xfrm>
            <a:off x="1366520" y="168275"/>
            <a:ext cx="9598660" cy="735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 font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600" b="1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C</a:t>
            </a:r>
            <a:r>
              <a:rPr lang="en-US" altLang="en-US" sz="1600" b="1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ó</a:t>
            </a:r>
            <a:r>
              <a:rPr lang="en-US" altLang="en-GB" sz="1600" b="1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 những nh</a:t>
            </a:r>
            <a:r>
              <a:rPr lang="en-US" altLang="en-US" sz="1600" b="1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ó</a:t>
            </a:r>
            <a:r>
              <a:rPr lang="en-US" altLang="en-GB" sz="1600" b="1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m kh</a:t>
            </a:r>
            <a:r>
              <a:rPr lang="en-US" altLang="en-US" sz="1600" b="1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á</a:t>
            </a:r>
            <a:r>
              <a:rPr lang="en-US" altLang="en-GB" sz="1600" b="1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ch hàng nào với hành vi mua sắm t</a:t>
            </a:r>
            <a:r>
              <a:rPr lang="en-US" altLang="en-US" sz="1600" b="1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ư</a:t>
            </a:r>
            <a:r>
              <a:rPr lang="en-US" altLang="en-US" sz="1600" b="1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ơ</a:t>
            </a:r>
            <a:r>
              <a:rPr lang="en-US" altLang="en-GB" sz="1600" b="1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ng </a:t>
            </a:r>
            <a:r>
              <a:rPr lang="en-US" altLang="en-US" sz="1600" b="1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đ</a:t>
            </a:r>
            <a:r>
              <a:rPr lang="en-US" altLang="en-GB" sz="1600" b="1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ồng? C</a:t>
            </a:r>
            <a:r>
              <a:rPr lang="en-US" altLang="en-US" sz="1600" b="1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á</a:t>
            </a:r>
            <a:r>
              <a:rPr lang="en-US" altLang="en-GB" sz="1600" b="1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c nh</a:t>
            </a:r>
            <a:r>
              <a:rPr lang="en-US" altLang="en-US" sz="1600" b="1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ó</a:t>
            </a:r>
            <a:r>
              <a:rPr lang="en-US" altLang="en-GB" sz="1600" b="1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m này </a:t>
            </a:r>
            <a:r>
              <a:rPr lang="en-US" altLang="en-US" sz="1600" b="1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đư</a:t>
            </a:r>
            <a:r>
              <a:rPr lang="en-US" altLang="en-GB" sz="1600" b="1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ợc </a:t>
            </a:r>
            <a:r>
              <a:rPr lang="en-US" altLang="en-US" sz="1600" b="1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đ</a:t>
            </a:r>
            <a:r>
              <a:rPr lang="en-US" altLang="en-GB" sz="1600" b="1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ặc tr</a:t>
            </a:r>
            <a:r>
              <a:rPr lang="en-US" altLang="en-US" sz="1600" b="1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ư</a:t>
            </a:r>
            <a:r>
              <a:rPr lang="en-US" altLang="en-GB" sz="1600" b="1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ng bởi những yếu tố g</a:t>
            </a:r>
            <a:r>
              <a:rPr lang="en-US" altLang="en-US" sz="1600" b="1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ì</a:t>
            </a:r>
            <a:r>
              <a:rPr lang="en-US" altLang="en-GB" sz="1600" b="1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 về tần suất mua hàng, gi</a:t>
            </a:r>
            <a:r>
              <a:rPr lang="en-US" altLang="en-US" sz="1600" b="1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á</a:t>
            </a:r>
            <a:r>
              <a:rPr lang="en-US" altLang="en-GB" sz="1600" b="1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 trị giao dịch và thời gian mua sắm gần nhất?</a:t>
            </a:r>
            <a:endParaRPr lang="en-US" altLang="en-GB" sz="1600" b="1" i="0" u="none" strike="noStrike" cap="none">
              <a:solidFill>
                <a:schemeClr val="tx1"/>
              </a:solidFill>
              <a:latin typeface="Bahnschrift" panose="020B0502040204020203" charset="0"/>
              <a:ea typeface="Lato" panose="020F0502020204030203"/>
              <a:cs typeface="Bahnschrift" panose="020B0502040204020203" charset="0"/>
              <a:sym typeface="Lato" panose="020F0502020204030203"/>
            </a:endParaRPr>
          </a:p>
        </p:txBody>
      </p:sp>
      <p:sp>
        <p:nvSpPr>
          <p:cNvPr id="14" name="Text Box 13"/>
          <p:cNvSpPr txBox="1"/>
          <p:nvPr>
            <p:custDataLst>
              <p:tags r:id="rId5"/>
            </p:custDataLst>
          </p:nvPr>
        </p:nvSpPr>
        <p:spPr>
          <a:xfrm>
            <a:off x="340995" y="222885"/>
            <a:ext cx="743585" cy="678815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p>
            <a:pPr algn="ctr" fontAlgn="ctr"/>
            <a:r>
              <a:rPr lang="vi-VN" altLang="en-GB" sz="3200">
                <a:solidFill>
                  <a:srgbClr val="FF6B35"/>
                </a:solidFill>
                <a:latin typeface="Bahnschrift" panose="020B0502040204020203" charset="0"/>
                <a:cs typeface="Bahnschrift" panose="020B0502040204020203" charset="0"/>
              </a:rPr>
              <a:t>1</a:t>
            </a:r>
            <a:endParaRPr lang="vi-VN" altLang="en-GB" sz="3200">
              <a:solidFill>
                <a:srgbClr val="FF6B35"/>
              </a:solidFill>
              <a:latin typeface="Bahnschrift" panose="020B0502040204020203" charset="0"/>
              <a:cs typeface="Bahnschrift" panose="020B0502040204020203" charset="0"/>
            </a:endParaRPr>
          </a:p>
        </p:txBody>
      </p:sp>
      <p:pic>
        <p:nvPicPr>
          <p:cNvPr id="1" name="Google Shape;144;p16" descr="image.png"/>
          <p:cNvPicPr preferRelativeResize="0"/>
          <p:nvPr>
            <p:custDataLst>
              <p:tags r:id="rId6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340995" y="1471930"/>
            <a:ext cx="11170285" cy="4848860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chemeClr val="tx1">
                <a:alpha val="7000"/>
              </a:schemeClr>
            </a:outerShdw>
          </a:effectLst>
        </p:spPr>
      </p:pic>
      <p:sp>
        <p:nvSpPr>
          <p:cNvPr id="2" name="Google Shape;126;p15"/>
          <p:cNvSpPr txBox="1"/>
          <p:nvPr>
            <p:custDataLst>
              <p:tags r:id="rId7"/>
            </p:custDataLst>
          </p:nvPr>
        </p:nvSpPr>
        <p:spPr>
          <a:xfrm>
            <a:off x="1009015" y="1675130"/>
            <a:ext cx="6517640" cy="4462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457200" algn="l" rtl="0" font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600" b="1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Thông </a:t>
            </a:r>
            <a:r>
              <a:rPr lang="" altLang="en-US" sz="1600" b="1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đ</a:t>
            </a:r>
            <a:r>
              <a:rPr lang="en-US" altLang="en-GB" sz="1600" b="1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iệp then chốt (Key Insights)</a:t>
            </a:r>
            <a:endParaRPr lang="en-US" altLang="en-GB" sz="1600" b="1" i="0" u="none" strike="noStrike" cap="none">
              <a:solidFill>
                <a:schemeClr val="tx1"/>
              </a:solidFill>
              <a:latin typeface="Bahnschrift" panose="020B0502040204020203" charset="0"/>
              <a:ea typeface="Lato" panose="020F0502020204030203"/>
              <a:cs typeface="Bahnschrift" panose="020B0502040204020203" charset="0"/>
              <a:sym typeface="Lato" panose="020F0502020204030203"/>
            </a:endParaRPr>
          </a:p>
          <a:p>
            <a:pPr marL="285750" marR="0" lvl="0" indent="-285750" algn="l" rtl="0" font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en-GB" b="1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Quy luật 80/20: Nh</a:t>
            </a:r>
            <a:r>
              <a:rPr lang="en-US" altLang="en-US" b="1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ó</a:t>
            </a:r>
            <a:r>
              <a:rPr lang="en-US" altLang="en-GB" b="1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m VIP (15%) và Trung thành (40%) chiếm 55% l</a:t>
            </a:r>
            <a:r>
              <a:rPr lang="" altLang="en-US" b="1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ư</a:t>
            </a:r>
            <a:r>
              <a:rPr lang="en-US" altLang="en-GB" b="1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ợng kh</a:t>
            </a:r>
            <a:r>
              <a:rPr lang="en-US" altLang="en-US" b="1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á</a:t>
            </a:r>
            <a:r>
              <a:rPr lang="en-US" altLang="en-GB" b="1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ch nh</a:t>
            </a:r>
            <a:r>
              <a:rPr lang="" altLang="en-US" b="1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ư</a:t>
            </a:r>
            <a:r>
              <a:rPr lang="en-US" altLang="en-GB" b="1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ng </a:t>
            </a:r>
            <a:r>
              <a:rPr lang="" altLang="en-US" b="1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đ</a:t>
            </a:r>
            <a:r>
              <a:rPr lang="en-US" altLang="en-US" b="1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ó</a:t>
            </a:r>
            <a:r>
              <a:rPr lang="en-US" altLang="en-GB" b="1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ng g</a:t>
            </a:r>
            <a:r>
              <a:rPr lang="en-US" altLang="en-US" b="1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ó</a:t>
            </a:r>
            <a:r>
              <a:rPr lang="en-US" altLang="en-GB" b="1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p tới 80% doanh thu.</a:t>
            </a:r>
            <a:endParaRPr lang="en-US" altLang="en-GB" b="1" i="0" u="none" strike="noStrike" cap="none">
              <a:solidFill>
                <a:schemeClr val="tx1"/>
              </a:solidFill>
              <a:latin typeface="Bahnschrift" panose="020B0502040204020203" charset="0"/>
              <a:ea typeface="Lato" panose="020F0502020204030203"/>
              <a:cs typeface="Bahnschrift" panose="020B0502040204020203" charset="0"/>
              <a:sym typeface="Lato" panose="020F0502020204030203"/>
            </a:endParaRPr>
          </a:p>
          <a:p>
            <a:pPr marL="285750" marR="0" lvl="0" indent="-285750" algn="l" rtl="0" font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en-GB" b="1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Sức mạnh của Recency: Kh</a:t>
            </a:r>
            <a:r>
              <a:rPr lang="en-US" altLang="en-US" b="1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á</a:t>
            </a:r>
            <a:r>
              <a:rPr lang="en-US" altLang="en-GB" b="1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ch hàng mua sắm càng gần </a:t>
            </a:r>
            <a:r>
              <a:rPr lang="" altLang="en-US" b="1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đ</a:t>
            </a:r>
            <a:r>
              <a:rPr lang="en-US" altLang="en-US" b="1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â</a:t>
            </a:r>
            <a:r>
              <a:rPr lang="en-US" altLang="en-GB" b="1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y th</a:t>
            </a:r>
            <a:r>
              <a:rPr lang="en-US" altLang="en-US" b="1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ì</a:t>
            </a:r>
            <a:r>
              <a:rPr lang="en-US" altLang="en-GB" b="1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 gi</a:t>
            </a:r>
            <a:r>
              <a:rPr lang="en-US" altLang="en-US" b="1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á</a:t>
            </a:r>
            <a:r>
              <a:rPr lang="en-US" altLang="en-GB" b="1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 trị v</a:t>
            </a:r>
            <a:r>
              <a:rPr lang="en-US" altLang="en-US" b="1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ò</a:t>
            </a:r>
            <a:r>
              <a:rPr lang="en-US" altLang="en-GB" b="1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ng </a:t>
            </a:r>
            <a:r>
              <a:rPr lang="" altLang="en-US" b="1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đ</a:t>
            </a:r>
            <a:r>
              <a:rPr lang="en-US" altLang="en-GB" b="1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ời (LTV) càng cao.</a:t>
            </a:r>
            <a:endParaRPr lang="en-US" altLang="en-GB" b="1" i="0" u="none" strike="noStrike" cap="none">
              <a:solidFill>
                <a:schemeClr val="tx1"/>
              </a:solidFill>
              <a:latin typeface="Bahnschrift" panose="020B0502040204020203" charset="0"/>
              <a:ea typeface="Lato" panose="020F0502020204030203"/>
              <a:cs typeface="Bahnschrift" panose="020B0502040204020203" charset="0"/>
              <a:sym typeface="Lato" panose="020F0502020204030203"/>
            </a:endParaRPr>
          </a:p>
          <a:p>
            <a:pPr marL="285750" marR="0" lvl="0" indent="-285750" algn="l" rtl="0" font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en-GB" b="1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Tần suất </a:t>
            </a:r>
            <a:r>
              <a:rPr lang="" altLang="en-US" b="1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đ</a:t>
            </a:r>
            <a:r>
              <a:rPr lang="en-US" altLang="en-GB" b="1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i </a:t>
            </a:r>
            <a:r>
              <a:rPr lang="" altLang="en-US" b="1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đ</a:t>
            </a:r>
            <a:r>
              <a:rPr lang="en-US" altLang="en-GB" b="1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ôi với Trung thành: Tần suất mua hàng càng cao, tỷ lệ giữ ch</a:t>
            </a:r>
            <a:r>
              <a:rPr lang="en-US" altLang="en-US" b="1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â</a:t>
            </a:r>
            <a:r>
              <a:rPr lang="en-US" altLang="en-GB" b="1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n kh</a:t>
            </a:r>
            <a:r>
              <a:rPr lang="en-US" altLang="en-US" b="1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á</a:t>
            </a:r>
            <a:r>
              <a:rPr lang="en-US" altLang="en-GB" b="1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ch hàng càng bền vững.</a:t>
            </a:r>
            <a:endParaRPr lang="en-US" altLang="en-GB" b="1" i="0" u="none" strike="noStrike" cap="none">
              <a:solidFill>
                <a:schemeClr val="tx1"/>
              </a:solidFill>
              <a:latin typeface="Bahnschrift" panose="020B0502040204020203" charset="0"/>
              <a:ea typeface="Lato" panose="020F0502020204030203"/>
              <a:cs typeface="Bahnschrift" panose="020B0502040204020203" charset="0"/>
              <a:sym typeface="Lato" panose="020F0502020204030203"/>
            </a:endParaRPr>
          </a:p>
        </p:txBody>
      </p:sp>
      <p:pic>
        <p:nvPicPr>
          <p:cNvPr id="3" name="Picture 2"/>
          <p:cNvPicPr/>
          <p:nvPr/>
        </p:nvPicPr>
        <p:blipFill>
          <a:blip r:embed="rId8"/>
          <a:stretch>
            <a:fillRect/>
          </a:stretch>
        </p:blipFill>
        <p:spPr>
          <a:xfrm>
            <a:off x="7424420" y="2029460"/>
            <a:ext cx="4020185" cy="34886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16" descr="image.png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144;p16" descr="image.png"/>
          <p:cNvPicPr preferRelativeResize="0"/>
          <p:nvPr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476250" y="1348740"/>
            <a:ext cx="11170285" cy="5021580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chemeClr val="tx1">
                <a:alpha val="7000"/>
              </a:schemeClr>
            </a:outerShdw>
          </a:effectLst>
        </p:spPr>
      </p:pic>
      <p:sp>
        <p:nvSpPr>
          <p:cNvPr id="8" name="Google Shape;126;p15"/>
          <p:cNvSpPr txBox="1"/>
          <p:nvPr>
            <p:custDataLst>
              <p:tags r:id="rId4"/>
            </p:custDataLst>
          </p:nvPr>
        </p:nvSpPr>
        <p:spPr>
          <a:xfrm>
            <a:off x="1501140" y="241935"/>
            <a:ext cx="9598660" cy="735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 font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600" b="1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Những sản phẩm nào th</a:t>
            </a:r>
            <a:r>
              <a:rPr lang="en-US" altLang="en-US" sz="1600" b="1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ư</a:t>
            </a:r>
            <a:r>
              <a:rPr lang="en-US" altLang="en-GB" sz="1600" b="1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ờng </a:t>
            </a:r>
            <a:r>
              <a:rPr lang="en-US" altLang="en-US" sz="1600" b="1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đư</a:t>
            </a:r>
            <a:r>
              <a:rPr lang="en-US" altLang="en-GB" sz="1600" b="1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ợc mua c</a:t>
            </a:r>
            <a:r>
              <a:rPr lang="en-US" altLang="en-US" sz="1600" b="1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ù</a:t>
            </a:r>
            <a:r>
              <a:rPr lang="en-US" altLang="en-GB" sz="1600" b="1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ng nhau? Mối quan hệ giữa c</a:t>
            </a:r>
            <a:r>
              <a:rPr lang="en-US" altLang="en-US" sz="1600" b="1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á</a:t>
            </a:r>
            <a:r>
              <a:rPr lang="en-US" altLang="en-GB" sz="1600" b="1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c danh mục sản phẩm c</a:t>
            </a:r>
            <a:r>
              <a:rPr lang="en-US" altLang="en-US" sz="1600" b="1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ó</a:t>
            </a:r>
            <a:r>
              <a:rPr lang="en-US" altLang="en-GB" sz="1600" b="1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 </a:t>
            </a:r>
            <a:r>
              <a:rPr lang="en-US" altLang="en-US" sz="1600" b="1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đ</a:t>
            </a:r>
            <a:r>
              <a:rPr lang="en-US" altLang="en-GB" sz="1600" b="1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ủ mạnh </a:t>
            </a:r>
            <a:r>
              <a:rPr lang="en-US" altLang="en-US" sz="1600" b="1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đ</a:t>
            </a:r>
            <a:r>
              <a:rPr lang="en-US" altLang="en-GB" sz="1600" b="1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ể </a:t>
            </a:r>
            <a:r>
              <a:rPr lang="en-US" altLang="en-US" sz="1600" b="1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á</a:t>
            </a:r>
            <a:r>
              <a:rPr lang="en-US" altLang="en-GB" sz="1600" b="1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p dụng cho chiến l</a:t>
            </a:r>
            <a:r>
              <a:rPr lang="en-US" altLang="en-US" sz="1600" b="1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ư</a:t>
            </a:r>
            <a:r>
              <a:rPr lang="en-US" altLang="en-GB" sz="1600" b="1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ợc cross-selling không?</a:t>
            </a:r>
            <a:endParaRPr lang="en-US" altLang="en-GB" sz="1600" b="1" i="0" u="none" strike="noStrike" cap="none">
              <a:solidFill>
                <a:schemeClr val="tx1"/>
              </a:solidFill>
              <a:latin typeface="Bahnschrift" panose="020B0502040204020203" charset="0"/>
              <a:ea typeface="Lato" panose="020F0502020204030203"/>
              <a:cs typeface="Bahnschrift" panose="020B0502040204020203" charset="0"/>
              <a:sym typeface="Lato" panose="020F0502020204030203"/>
            </a:endParaRPr>
          </a:p>
        </p:txBody>
      </p:sp>
      <p:sp>
        <p:nvSpPr>
          <p:cNvPr id="15" name="Text Box 14"/>
          <p:cNvSpPr txBox="1"/>
          <p:nvPr>
            <p:custDataLst>
              <p:tags r:id="rId5"/>
            </p:custDataLst>
          </p:nvPr>
        </p:nvSpPr>
        <p:spPr>
          <a:xfrm>
            <a:off x="475615" y="297180"/>
            <a:ext cx="743585" cy="678815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p>
            <a:pPr algn="ctr" fontAlgn="ctr"/>
            <a:r>
              <a:rPr lang="vi-VN" altLang="en-GB" sz="3200">
                <a:solidFill>
                  <a:srgbClr val="FF6B35"/>
                </a:solidFill>
                <a:latin typeface="Bahnschrift" panose="020B0502040204020203" charset="0"/>
                <a:cs typeface="Bahnschrift" panose="020B0502040204020203" charset="0"/>
              </a:rPr>
              <a:t>2</a:t>
            </a:r>
            <a:endParaRPr lang="vi-VN" altLang="en-GB" sz="3200">
              <a:solidFill>
                <a:srgbClr val="FF6B35"/>
              </a:solidFill>
              <a:latin typeface="Bahnschrift" panose="020B0502040204020203" charset="0"/>
              <a:cs typeface="Bahnschrift" panose="020B0502040204020203" charset="0"/>
            </a:endParaRPr>
          </a:p>
        </p:txBody>
      </p:sp>
      <p:sp>
        <p:nvSpPr>
          <p:cNvPr id="1" name="Google Shape;126;p15"/>
          <p:cNvSpPr txBox="1"/>
          <p:nvPr>
            <p:custDataLst>
              <p:tags r:id="rId6"/>
            </p:custDataLst>
          </p:nvPr>
        </p:nvSpPr>
        <p:spPr>
          <a:xfrm>
            <a:off x="1054100" y="1758315"/>
            <a:ext cx="9598660" cy="4201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 font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Dựa tr</a:t>
            </a:r>
            <a:r>
              <a:rPr lang="en-US" altLang="en-US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ê</a:t>
            </a:r>
            <a:r>
              <a:rPr lang="en-US" altLang="en-GB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n kết quả ph</a:t>
            </a:r>
            <a:r>
              <a:rPr lang="en-US" altLang="en-US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â</a:t>
            </a:r>
            <a:r>
              <a:rPr lang="en-US" altLang="en-GB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n t</a:t>
            </a:r>
            <a:r>
              <a:rPr lang="en-US" altLang="en-US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í</a:t>
            </a:r>
            <a:r>
              <a:rPr lang="en-US" altLang="en-GB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ch kỹ thuật, ch</a:t>
            </a:r>
            <a:r>
              <a:rPr lang="en-US" altLang="en-US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ú</a:t>
            </a:r>
            <a:r>
              <a:rPr lang="en-US" altLang="en-GB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ng ta không thể x</a:t>
            </a:r>
            <a:r>
              <a:rPr lang="en-US" altLang="en-US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á</a:t>
            </a:r>
            <a:r>
              <a:rPr lang="en-US" altLang="en-GB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c </a:t>
            </a:r>
            <a:r>
              <a:rPr lang="" altLang="en-US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đ</a:t>
            </a:r>
            <a:r>
              <a:rPr lang="en-US" altLang="en-GB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ịnh </a:t>
            </a:r>
            <a:r>
              <a:rPr lang="" altLang="en-US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đư</a:t>
            </a:r>
            <a:r>
              <a:rPr lang="en-US" altLang="en-GB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ợc c</a:t>
            </a:r>
            <a:r>
              <a:rPr lang="en-US" altLang="en-US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á</a:t>
            </a:r>
            <a:r>
              <a:rPr lang="en-US" altLang="en-GB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c cặp sản phẩm th</a:t>
            </a:r>
            <a:r>
              <a:rPr lang="" altLang="en-US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ư</a:t>
            </a:r>
            <a:r>
              <a:rPr lang="en-US" altLang="en-GB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ờng </a:t>
            </a:r>
            <a:r>
              <a:rPr lang="" altLang="en-US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đư</a:t>
            </a:r>
            <a:r>
              <a:rPr lang="en-US" altLang="en-GB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ợc mua c</a:t>
            </a:r>
            <a:r>
              <a:rPr lang="en-US" altLang="en-US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ù</a:t>
            </a:r>
            <a:r>
              <a:rPr lang="en-US" altLang="en-GB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ng nhau từ bộ dữ liệu này.</a:t>
            </a:r>
            <a:endParaRPr lang="en-US" altLang="en-GB" sz="1200" i="0" u="none" strike="noStrike" cap="none">
              <a:solidFill>
                <a:schemeClr val="tx1"/>
              </a:solidFill>
              <a:latin typeface="Bahnschrift" panose="020B0502040204020203" charset="0"/>
              <a:ea typeface="Lato" panose="020F0502020204030203"/>
              <a:cs typeface="Bahnschrift" panose="020B0502040204020203" charset="0"/>
              <a:sym typeface="Lato" panose="020F0502020204030203"/>
            </a:endParaRPr>
          </a:p>
          <a:p>
            <a:pPr marL="171450" marR="0" lvl="0" indent="-171450" algn="l" rtl="0" font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en-GB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L</a:t>
            </a:r>
            <a:r>
              <a:rPr lang="" altLang="en-US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ý</a:t>
            </a:r>
            <a:r>
              <a:rPr lang="en-US" altLang="en-GB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 do: Chỉ số "Trung b</a:t>
            </a:r>
            <a:r>
              <a:rPr lang="en-US" altLang="en-US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ì</a:t>
            </a:r>
            <a:r>
              <a:rPr lang="en-US" altLang="en-GB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nh sản phẩm tr</a:t>
            </a:r>
            <a:r>
              <a:rPr lang="en-US" altLang="en-US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ê</a:t>
            </a:r>
            <a:r>
              <a:rPr lang="en-US" altLang="en-GB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n mỗi h</a:t>
            </a:r>
            <a:r>
              <a:rPr lang="en-US" altLang="en-US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ó</a:t>
            </a:r>
            <a:r>
              <a:rPr lang="en-US" altLang="en-GB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a </a:t>
            </a:r>
            <a:r>
              <a:rPr lang="" altLang="en-US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đ</a:t>
            </a:r>
            <a:r>
              <a:rPr lang="en-US" altLang="en-US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ơ</a:t>
            </a:r>
            <a:r>
              <a:rPr lang="en-US" altLang="en-GB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n" (Average Items per Transaction) là 1.0. </a:t>
            </a:r>
            <a:r>
              <a:rPr lang="" altLang="en-US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Đ</a:t>
            </a:r>
            <a:r>
              <a:rPr lang="en-US" altLang="en-GB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iều này c</a:t>
            </a:r>
            <a:r>
              <a:rPr lang="en-US" altLang="en-US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ó</a:t>
            </a:r>
            <a:r>
              <a:rPr lang="en-US" altLang="en-GB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 ngh</a:t>
            </a:r>
            <a:r>
              <a:rPr lang="" altLang="en-US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ĩ</a:t>
            </a:r>
            <a:r>
              <a:rPr lang="en-US" altLang="en-GB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a là trong 99.457 giao dịch </a:t>
            </a:r>
            <a:r>
              <a:rPr lang="" altLang="en-US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đư</a:t>
            </a:r>
            <a:r>
              <a:rPr lang="en-US" altLang="en-GB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ợc ghi nhận, mỗi kh</a:t>
            </a:r>
            <a:r>
              <a:rPr lang="en-US" altLang="en-US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á</a:t>
            </a:r>
            <a:r>
              <a:rPr lang="en-US" altLang="en-GB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ch hàng chỉ thanh to</a:t>
            </a:r>
            <a:r>
              <a:rPr lang="en-US" altLang="en-US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á</a:t>
            </a:r>
            <a:r>
              <a:rPr lang="en-US" altLang="en-GB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n cho </a:t>
            </a:r>
            <a:r>
              <a:rPr lang="" altLang="en-US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đ</a:t>
            </a:r>
            <a:r>
              <a:rPr lang="en-US" altLang="en-US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ú</a:t>
            </a:r>
            <a:r>
              <a:rPr lang="en-US" altLang="en-GB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ng một loại mặt hàng duy nhất tại một thời </a:t>
            </a:r>
            <a:r>
              <a:rPr lang="" altLang="en-US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đ</a:t>
            </a:r>
            <a:r>
              <a:rPr lang="en-US" altLang="en-GB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iểm.</a:t>
            </a:r>
            <a:endParaRPr lang="en-US" altLang="en-GB" sz="1200" i="0" u="none" strike="noStrike" cap="none">
              <a:solidFill>
                <a:schemeClr val="tx1"/>
              </a:solidFill>
              <a:latin typeface="Bahnschrift" panose="020B0502040204020203" charset="0"/>
              <a:ea typeface="Lato" panose="020F0502020204030203"/>
              <a:cs typeface="Bahnschrift" panose="020B0502040204020203" charset="0"/>
              <a:sym typeface="Lato" panose="020F0502020204030203"/>
            </a:endParaRPr>
          </a:p>
          <a:p>
            <a:pPr marL="171450" marR="0" lvl="0" indent="-171450" algn="l" rtl="0" font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en-GB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Minh chứng: Không c</a:t>
            </a:r>
            <a:r>
              <a:rPr lang="en-US" altLang="en-US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ó</a:t>
            </a:r>
            <a:r>
              <a:rPr lang="en-US" altLang="en-GB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 bất kỳ "tập mục phổ biến" (Frequent Itemsets) nào c</a:t>
            </a:r>
            <a:r>
              <a:rPr lang="en-US" altLang="en-US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ó</a:t>
            </a:r>
            <a:r>
              <a:rPr lang="en-US" altLang="en-GB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 </a:t>
            </a:r>
            <a:r>
              <a:rPr lang="" altLang="en-US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đ</a:t>
            </a:r>
            <a:r>
              <a:rPr lang="en-US" altLang="en-GB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ộ dài từ 2 trở l</a:t>
            </a:r>
            <a:r>
              <a:rPr lang="en-US" altLang="en-US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ê</a:t>
            </a:r>
            <a:r>
              <a:rPr lang="en-US" altLang="en-GB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n </a:t>
            </a:r>
            <a:r>
              <a:rPr lang="" altLang="en-US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đư</a:t>
            </a:r>
            <a:r>
              <a:rPr lang="en-US" altLang="en-GB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ợc t</a:t>
            </a:r>
            <a:r>
              <a:rPr lang="en-US" altLang="en-US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ì</a:t>
            </a:r>
            <a:r>
              <a:rPr lang="en-US" altLang="en-GB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m thấy, ngay cả khi hạ mức ng</a:t>
            </a:r>
            <a:r>
              <a:rPr lang="" altLang="en-US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ư</a:t>
            </a:r>
            <a:r>
              <a:rPr lang="en-US" altLang="en-GB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ỡng hỗ trợ (Support) xuống mức thấp nhất.</a:t>
            </a:r>
            <a:endParaRPr lang="en-US" altLang="en-GB" sz="1200" i="0" u="none" strike="noStrike" cap="none">
              <a:solidFill>
                <a:schemeClr val="tx1"/>
              </a:solidFill>
              <a:latin typeface="Bahnschrift" panose="020B0502040204020203" charset="0"/>
              <a:ea typeface="Lato" panose="020F0502020204030203"/>
              <a:cs typeface="Bahnschrift" panose="020B0502040204020203" charset="0"/>
              <a:sym typeface="Lato" panose="020F0502020204030203"/>
            </a:endParaRPr>
          </a:p>
          <a:p>
            <a:pPr marL="0" marR="0" lvl="0" indent="0" algn="l" rtl="0" font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endParaRPr lang="en-US" altLang="en-GB" sz="1200" i="0" u="none" strike="noStrike" cap="none">
              <a:solidFill>
                <a:schemeClr val="tx1"/>
              </a:solidFill>
              <a:latin typeface="Bahnschrift" panose="020B0502040204020203" charset="0"/>
              <a:ea typeface="Lato" panose="020F0502020204030203"/>
              <a:cs typeface="Bahnschrift" panose="020B0502040204020203" charset="0"/>
              <a:sym typeface="Lato" panose="020F0502020204030203"/>
            </a:endParaRPr>
          </a:p>
          <a:p>
            <a:pPr marL="0" marR="0" lvl="0" indent="0" algn="l" rtl="0" font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altLang="en-GB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Ở thời </a:t>
            </a:r>
            <a:r>
              <a:rPr lang="" altLang="en-US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đ</a:t>
            </a:r>
            <a:r>
              <a:rPr lang="en-US" altLang="en-GB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iểm hiện tại, mối quan hệ giữa c</a:t>
            </a:r>
            <a:r>
              <a:rPr lang="en-US" altLang="en-US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á</a:t>
            </a:r>
            <a:r>
              <a:rPr lang="en-US" altLang="en-GB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c danh mục sản phẩm là ch</a:t>
            </a:r>
            <a:r>
              <a:rPr lang="" altLang="en-US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ư</a:t>
            </a:r>
            <a:r>
              <a:rPr lang="en-US" altLang="en-GB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a </a:t>
            </a:r>
            <a:r>
              <a:rPr lang="" altLang="en-US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đ</a:t>
            </a:r>
            <a:r>
              <a:rPr lang="en-US" altLang="en-GB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ủ c</a:t>
            </a:r>
            <a:r>
              <a:rPr lang="en-US" altLang="en-US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ơ</a:t>
            </a:r>
            <a:r>
              <a:rPr lang="en-US" altLang="en-GB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 sở dữ liệu </a:t>
            </a:r>
            <a:r>
              <a:rPr lang="" altLang="en-US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đ</a:t>
            </a:r>
            <a:r>
              <a:rPr lang="en-US" altLang="en-GB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ể khẳng </a:t>
            </a:r>
            <a:r>
              <a:rPr lang="" altLang="en-US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đ</a:t>
            </a:r>
            <a:r>
              <a:rPr lang="en-US" altLang="en-GB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ịnh </a:t>
            </a:r>
            <a:r>
              <a:rPr lang="" altLang="en-US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đ</a:t>
            </a:r>
            <a:r>
              <a:rPr lang="en-US" altLang="en-GB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ộ mạnh hay yếu cho chiến l</a:t>
            </a:r>
            <a:r>
              <a:rPr lang="" altLang="en-US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ư</a:t>
            </a:r>
            <a:r>
              <a:rPr lang="en-US" altLang="en-GB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ợc Cross-selling .</a:t>
            </a:r>
            <a:endParaRPr lang="en-US" altLang="en-GB" sz="1200" i="0" u="none" strike="noStrike" cap="none">
              <a:solidFill>
                <a:schemeClr val="tx1"/>
              </a:solidFill>
              <a:latin typeface="Bahnschrift" panose="020B0502040204020203" charset="0"/>
              <a:ea typeface="Lato" panose="020F0502020204030203"/>
              <a:cs typeface="Bahnschrift" panose="020B0502040204020203" charset="0"/>
              <a:sym typeface="Lato" panose="020F0502020204030203"/>
            </a:endParaRPr>
          </a:p>
          <a:p>
            <a:pPr marL="171450" marR="0" lvl="0" indent="-171450" algn="l" rtl="0" font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en-GB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Về mặt dữ liệu: Do </a:t>
            </a:r>
            <a:r>
              <a:rPr lang="" altLang="en-US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đ</a:t>
            </a:r>
            <a:r>
              <a:rPr lang="en-US" altLang="en-GB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ặc th</a:t>
            </a:r>
            <a:r>
              <a:rPr lang="en-US" altLang="en-US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ù</a:t>
            </a:r>
            <a:r>
              <a:rPr lang="en-US" altLang="en-GB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 dữ liệu </a:t>
            </a:r>
            <a:r>
              <a:rPr lang="" altLang="en-US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đ</a:t>
            </a:r>
            <a:r>
              <a:rPr lang="en-US" altLang="en-GB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ầu vào bị </a:t>
            </a:r>
            <a:r>
              <a:rPr lang="" altLang="en-US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đ</a:t>
            </a:r>
            <a:r>
              <a:rPr lang="en-US" altLang="en-US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ơ</a:t>
            </a:r>
            <a:r>
              <a:rPr lang="en-US" altLang="en-GB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n lẻ h</a:t>
            </a:r>
            <a:r>
              <a:rPr lang="en-US" altLang="en-US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ó</a:t>
            </a:r>
            <a:r>
              <a:rPr lang="en-US" altLang="en-GB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a (mỗi h</a:t>
            </a:r>
            <a:r>
              <a:rPr lang="en-US" altLang="en-US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ó</a:t>
            </a:r>
            <a:r>
              <a:rPr lang="en-US" altLang="en-GB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a </a:t>
            </a:r>
            <a:r>
              <a:rPr lang="" altLang="en-US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đ</a:t>
            </a:r>
            <a:r>
              <a:rPr lang="en-US" altLang="en-US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ơ</a:t>
            </a:r>
            <a:r>
              <a:rPr lang="en-US" altLang="en-GB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n 1 m</a:t>
            </a:r>
            <a:r>
              <a:rPr lang="en-US" altLang="en-US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ó</a:t>
            </a:r>
            <a:r>
              <a:rPr lang="en-US" altLang="en-GB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n), c</a:t>
            </a:r>
            <a:r>
              <a:rPr lang="en-US" altLang="en-US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á</a:t>
            </a:r>
            <a:r>
              <a:rPr lang="en-US" altLang="en-GB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c chỉ số quan trọng </a:t>
            </a:r>
            <a:r>
              <a:rPr lang="" altLang="en-US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đ</a:t>
            </a:r>
            <a:r>
              <a:rPr lang="en-US" altLang="en-GB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ể </a:t>
            </a:r>
            <a:r>
              <a:rPr lang="" altLang="en-US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đ</a:t>
            </a:r>
            <a:r>
              <a:rPr lang="en-US" altLang="en-US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á</a:t>
            </a:r>
            <a:r>
              <a:rPr lang="en-US" altLang="en-GB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nh gi</a:t>
            </a:r>
            <a:r>
              <a:rPr lang="en-US" altLang="en-US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á</a:t>
            </a:r>
            <a:r>
              <a:rPr lang="en-US" altLang="en-GB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 mức </a:t>
            </a:r>
            <a:r>
              <a:rPr lang="" altLang="en-US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đ</a:t>
            </a:r>
            <a:r>
              <a:rPr lang="en-US" altLang="en-GB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ộ li</a:t>
            </a:r>
            <a:r>
              <a:rPr lang="en-US" altLang="en-US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ê</a:t>
            </a:r>
            <a:r>
              <a:rPr lang="en-US" altLang="en-GB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n kết nh</a:t>
            </a:r>
            <a:r>
              <a:rPr lang="" altLang="en-US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ư</a:t>
            </a:r>
            <a:r>
              <a:rPr lang="en-US" altLang="en-GB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 Confidence (</a:t>
            </a:r>
            <a:r>
              <a:rPr lang="" altLang="en-US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Đ</a:t>
            </a:r>
            <a:r>
              <a:rPr lang="en-US" altLang="en-GB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ộ tin cậy) và Lift (</a:t>
            </a:r>
            <a:r>
              <a:rPr lang="" altLang="en-US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Đ</a:t>
            </a:r>
            <a:r>
              <a:rPr lang="en-US" altLang="en-GB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ộ n</a:t>
            </a:r>
            <a:r>
              <a:rPr lang="en-US" altLang="en-US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â</a:t>
            </a:r>
            <a:r>
              <a:rPr lang="en-US" altLang="en-GB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ng) </a:t>
            </a:r>
            <a:r>
              <a:rPr lang="" altLang="en-US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đ</a:t>
            </a:r>
            <a:r>
              <a:rPr lang="en-US" altLang="en-GB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ều không thể t</a:t>
            </a:r>
            <a:r>
              <a:rPr lang="en-US" altLang="en-US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í</a:t>
            </a:r>
            <a:r>
              <a:rPr lang="en-US" altLang="en-GB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nh to</a:t>
            </a:r>
            <a:r>
              <a:rPr lang="en-US" altLang="en-US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á</a:t>
            </a:r>
            <a:r>
              <a:rPr lang="en-US" altLang="en-GB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n </a:t>
            </a:r>
            <a:r>
              <a:rPr lang="" altLang="en-US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đư</a:t>
            </a:r>
            <a:r>
              <a:rPr lang="en-US" altLang="en-GB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ợc. Ch</a:t>
            </a:r>
            <a:r>
              <a:rPr lang="en-US" altLang="en-US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ú</a:t>
            </a:r>
            <a:r>
              <a:rPr lang="en-US" altLang="en-GB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ng ta thiếu </a:t>
            </a:r>
            <a:r>
              <a:rPr lang="" altLang="en-US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đ</a:t>
            </a:r>
            <a:r>
              <a:rPr lang="en-US" altLang="en-GB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i bằng chứng về hành vi "mua k</a:t>
            </a:r>
            <a:r>
              <a:rPr lang="" altLang="en-US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è</a:t>
            </a:r>
            <a:r>
              <a:rPr lang="en-US" altLang="en-GB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m" thực tế của kh</a:t>
            </a:r>
            <a:r>
              <a:rPr lang="en-US" altLang="en-US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á</a:t>
            </a:r>
            <a:r>
              <a:rPr lang="en-US" altLang="en-GB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ch hàng.</a:t>
            </a:r>
            <a:endParaRPr lang="en-US" altLang="en-GB" sz="1200" i="0" u="none" strike="noStrike" cap="none">
              <a:solidFill>
                <a:schemeClr val="tx1"/>
              </a:solidFill>
              <a:latin typeface="Bahnschrift" panose="020B0502040204020203" charset="0"/>
              <a:ea typeface="Lato" panose="020F0502020204030203"/>
              <a:cs typeface="Bahnschrift" panose="020B0502040204020203" charset="0"/>
              <a:sym typeface="Lato" panose="020F0502020204030203"/>
            </a:endParaRPr>
          </a:p>
          <a:p>
            <a:pPr marL="171450" marR="0" lvl="0" indent="-171450" algn="l" rtl="0" font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en-GB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Rủi ro nếu </a:t>
            </a:r>
            <a:r>
              <a:rPr lang="en-US" altLang="en-US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á</a:t>
            </a:r>
            <a:r>
              <a:rPr lang="en-US" altLang="en-GB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p dụng: Nếu cố t</a:t>
            </a:r>
            <a:r>
              <a:rPr lang="en-US" altLang="en-US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ì</a:t>
            </a:r>
            <a:r>
              <a:rPr lang="en-US" altLang="en-GB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nh </a:t>
            </a:r>
            <a:r>
              <a:rPr lang="" altLang="en-US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đư</a:t>
            </a:r>
            <a:r>
              <a:rPr lang="en-US" altLang="en-GB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a ra chiến l</a:t>
            </a:r>
            <a:r>
              <a:rPr lang="" altLang="en-US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ư</a:t>
            </a:r>
            <a:r>
              <a:rPr lang="en-US" altLang="en-GB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ợc Cross-selling dựa tr</a:t>
            </a:r>
            <a:r>
              <a:rPr lang="en-US" altLang="en-US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ê</a:t>
            </a:r>
            <a:r>
              <a:rPr lang="en-US" altLang="en-GB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n bộ dữ liệu này, c</a:t>
            </a:r>
            <a:r>
              <a:rPr lang="en-US" altLang="en-US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á</a:t>
            </a:r>
            <a:r>
              <a:rPr lang="en-US" altLang="en-GB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c quyết </a:t>
            </a:r>
            <a:r>
              <a:rPr lang="" altLang="en-US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đ</a:t>
            </a:r>
            <a:r>
              <a:rPr lang="en-US" altLang="en-GB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ịnh sẽ mang t</a:t>
            </a:r>
            <a:r>
              <a:rPr lang="en-US" altLang="en-US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í</a:t>
            </a:r>
            <a:r>
              <a:rPr lang="en-US" altLang="en-GB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nh cảm t</a:t>
            </a:r>
            <a:r>
              <a:rPr lang="en-US" altLang="en-US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í</a:t>
            </a:r>
            <a:r>
              <a:rPr lang="en-US" altLang="en-GB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nh hoặc giả </a:t>
            </a:r>
            <a:r>
              <a:rPr lang="" altLang="en-US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đ</a:t>
            </a:r>
            <a:r>
              <a:rPr lang="en-US" altLang="en-GB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ịnh, không dựa tr</a:t>
            </a:r>
            <a:r>
              <a:rPr lang="en-US" altLang="en-US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ê</a:t>
            </a:r>
            <a:r>
              <a:rPr lang="en-US" altLang="en-GB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n bằng chứng khoa học về hành vi ng</a:t>
            </a:r>
            <a:r>
              <a:rPr lang="" altLang="en-US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ư</a:t>
            </a:r>
            <a:r>
              <a:rPr lang="en-US" altLang="en-GB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ời ti</a:t>
            </a:r>
            <a:r>
              <a:rPr lang="en-US" altLang="en-US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ê</a:t>
            </a:r>
            <a:r>
              <a:rPr lang="en-US" altLang="en-GB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u d</a:t>
            </a:r>
            <a:r>
              <a:rPr lang="en-US" altLang="en-US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ù</a:t>
            </a:r>
            <a:r>
              <a:rPr lang="en-US" altLang="en-GB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ng, dẫn </a:t>
            </a:r>
            <a:r>
              <a:rPr lang="" altLang="en-US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đ</a:t>
            </a:r>
            <a:r>
              <a:rPr lang="en-US" altLang="en-GB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ến rủi ro sai lệch trong </a:t>
            </a:r>
            <a:r>
              <a:rPr lang="" altLang="en-US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đ</a:t>
            </a:r>
            <a:r>
              <a:rPr lang="en-US" altLang="en-GB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ầu t</a:t>
            </a:r>
            <a:r>
              <a:rPr lang="" altLang="en-US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ư</a:t>
            </a:r>
            <a:r>
              <a:rPr lang="en-US" altLang="en-GB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 marketing.</a:t>
            </a:r>
            <a:endParaRPr lang="en-US" altLang="en-GB" sz="1200" i="0" u="none" strike="noStrike" cap="none">
              <a:solidFill>
                <a:schemeClr val="tx1"/>
              </a:solidFill>
              <a:latin typeface="Bahnschrift" panose="020B0502040204020203" charset="0"/>
              <a:ea typeface="Lato" panose="020F0502020204030203"/>
              <a:cs typeface="Bahnschrift" panose="020B0502040204020203" charset="0"/>
              <a:sym typeface="Lato" panose="020F0502020204030203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3"/>
          <p:cNvSpPr txBox="1"/>
          <p:nvPr>
            <p:custDataLst>
              <p:tags r:id="rId1"/>
            </p:custDataLst>
          </p:nvPr>
        </p:nvSpPr>
        <p:spPr>
          <a:xfrm>
            <a:off x="5345430" y="3808730"/>
            <a:ext cx="4217670" cy="3321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>
                <a:solidFill>
                  <a:srgbClr val="4A5568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• Huỳnh Nhật Thành - Data Preprocessing</a:t>
            </a:r>
            <a:endParaRPr lang="en-US" sz="1350" b="0" i="0" u="none" strike="noStrike" cap="none">
              <a:solidFill>
                <a:srgbClr val="4A5568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  <p:sp>
        <p:nvSpPr>
          <p:cNvPr id="93" name="Google Shape;93;p13"/>
          <p:cNvSpPr txBox="1"/>
          <p:nvPr>
            <p:custDataLst>
              <p:tags r:id="rId2"/>
            </p:custDataLst>
          </p:nvPr>
        </p:nvSpPr>
        <p:spPr>
          <a:xfrm>
            <a:off x="4533751" y="4567832"/>
            <a:ext cx="3124348" cy="274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>
                <a:solidFill>
                  <a:srgbClr val="4A5568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• Lê Thành Danh - EDA &amp; Clustering</a:t>
            </a:r>
            <a:endParaRPr lang="en-US" sz="1350" b="0" i="0" u="none" strike="noStrike" cap="none">
              <a:solidFill>
                <a:srgbClr val="4A5568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  <p:sp>
        <p:nvSpPr>
          <p:cNvPr id="94" name="Google Shape;94;p13"/>
          <p:cNvSpPr txBox="1"/>
          <p:nvPr>
            <p:custDataLst>
              <p:tags r:id="rId3"/>
            </p:custDataLst>
          </p:nvPr>
        </p:nvSpPr>
        <p:spPr>
          <a:xfrm>
            <a:off x="4533751" y="4842123"/>
            <a:ext cx="3124348" cy="274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>
                <a:solidFill>
                  <a:srgbClr val="4A5568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• Nguyễn Quốc Thuận - Association Rules</a:t>
            </a:r>
            <a:endParaRPr lang="en-US" sz="1350" b="0" i="0" u="none" strike="noStrike" cap="none">
              <a:solidFill>
                <a:srgbClr val="4A5568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  <p:sp>
        <p:nvSpPr>
          <p:cNvPr id="95" name="Google Shape;95;p13"/>
          <p:cNvSpPr txBox="1"/>
          <p:nvPr>
            <p:custDataLst>
              <p:tags r:id="rId4"/>
            </p:custDataLst>
          </p:nvPr>
        </p:nvSpPr>
        <p:spPr>
          <a:xfrm>
            <a:off x="4533751" y="5116413"/>
            <a:ext cx="3124348" cy="274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>
                <a:solidFill>
                  <a:srgbClr val="4A5568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• Nguyễn Trí Sự - Classification</a:t>
            </a:r>
            <a:endParaRPr lang="en-US" sz="1350" b="0" i="0" u="none" strike="noStrike" cap="none">
              <a:solidFill>
                <a:srgbClr val="4A5568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  <p:pic>
        <p:nvPicPr>
          <p:cNvPr id="4" name="Google Shape;93;p14" descr="image.png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-19050" y="31115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4" descr="image.png"/>
          <p:cNvPicPr preferRelativeResize="0"/>
          <p:nvPr>
            <p:custDataLst>
              <p:tags r:id="rId6"/>
            </p:custDataLst>
          </p:nvPr>
        </p:nvPicPr>
        <p:blipFill rotWithShape="1">
          <a:blip r:embed="rId7"/>
          <a:srcRect/>
          <a:stretch>
            <a:fillRect/>
          </a:stretch>
        </p:blipFill>
        <p:spPr>
          <a:xfrm>
            <a:off x="819150" y="2557462"/>
            <a:ext cx="381000" cy="285750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4"/>
          <p:cNvSpPr txBox="1"/>
          <p:nvPr>
            <p:custDataLst>
              <p:tags r:id="rId8"/>
            </p:custDataLst>
          </p:nvPr>
        </p:nvSpPr>
        <p:spPr>
          <a:xfrm>
            <a:off x="1438275" y="2557462"/>
            <a:ext cx="1464319" cy="2768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334155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Nguyễn Trí Sự</a:t>
            </a:r>
            <a:endParaRPr lang="en-US" sz="1800" b="0" i="0" u="none" strike="noStrike" cap="none">
              <a:solidFill>
                <a:srgbClr val="334155"/>
              </a:solidFill>
              <a:latin typeface="Bahnschrift" panose="020B0502040204020203" charset="0"/>
              <a:ea typeface="Lato" panose="020F0502020204030203"/>
              <a:cs typeface="Bahnschrift" panose="020B0502040204020203" charset="0"/>
              <a:sym typeface="Lato" panose="020F0502020204030203"/>
            </a:endParaRPr>
          </a:p>
        </p:txBody>
      </p:sp>
      <p:sp>
        <p:nvSpPr>
          <p:cNvPr id="99" name="Google Shape;99;p14"/>
          <p:cNvSpPr txBox="1"/>
          <p:nvPr>
            <p:custDataLst>
              <p:tags r:id="rId9"/>
            </p:custDataLst>
          </p:nvPr>
        </p:nvSpPr>
        <p:spPr>
          <a:xfrm>
            <a:off x="1438275" y="3419475"/>
            <a:ext cx="1552575" cy="27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334155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Lê Thành Danh</a:t>
            </a:r>
            <a:endParaRPr lang="en-US" sz="1800" b="0" i="0" u="none" strike="noStrike" cap="none">
              <a:solidFill>
                <a:srgbClr val="334155"/>
              </a:solidFill>
              <a:latin typeface="Bahnschrift" panose="020B0502040204020203" charset="0"/>
              <a:ea typeface="Lato" panose="020F0502020204030203"/>
              <a:cs typeface="Bahnschrift" panose="020B0502040204020203" charset="0"/>
              <a:sym typeface="Lato" panose="020F0502020204030203"/>
            </a:endParaRPr>
          </a:p>
        </p:txBody>
      </p:sp>
      <p:pic>
        <p:nvPicPr>
          <p:cNvPr id="100" name="Google Shape;100;p14" descr="image.png"/>
          <p:cNvPicPr preferRelativeResize="0"/>
          <p:nvPr>
            <p:custDataLst>
              <p:tags r:id="rId10"/>
            </p:custDataLst>
          </p:nvPr>
        </p:nvPicPr>
        <p:blipFill rotWithShape="1">
          <a:blip r:embed="rId11"/>
          <a:srcRect/>
          <a:stretch>
            <a:fillRect/>
          </a:stretch>
        </p:blipFill>
        <p:spPr>
          <a:xfrm>
            <a:off x="819150" y="4271962"/>
            <a:ext cx="381000" cy="28575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4"/>
          <p:cNvSpPr txBox="1"/>
          <p:nvPr>
            <p:custDataLst>
              <p:tags r:id="rId12"/>
            </p:custDataLst>
          </p:nvPr>
        </p:nvSpPr>
        <p:spPr>
          <a:xfrm>
            <a:off x="1438275" y="4271962"/>
            <a:ext cx="1968847" cy="28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334155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Huỳnh Nhật Thành</a:t>
            </a:r>
            <a:endParaRPr lang="en-US" sz="1800" b="0" i="0" u="none" strike="noStrike" cap="none">
              <a:solidFill>
                <a:srgbClr val="334155"/>
              </a:solidFill>
              <a:latin typeface="Bahnschrift" panose="020B0502040204020203" charset="0"/>
              <a:ea typeface="Lato" panose="020F0502020204030203"/>
              <a:cs typeface="Bahnschrift" panose="020B0502040204020203" charset="0"/>
              <a:sym typeface="Lato" panose="020F0502020204030203"/>
            </a:endParaRPr>
          </a:p>
        </p:txBody>
      </p:sp>
      <p:sp>
        <p:nvSpPr>
          <p:cNvPr id="103" name="Google Shape;103;p14"/>
          <p:cNvSpPr txBox="1"/>
          <p:nvPr>
            <p:custDataLst>
              <p:tags r:id="rId13"/>
            </p:custDataLst>
          </p:nvPr>
        </p:nvSpPr>
        <p:spPr>
          <a:xfrm>
            <a:off x="1438275" y="5129212"/>
            <a:ext cx="2117973" cy="28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334155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Nguyễn Quốc Thuận</a:t>
            </a:r>
            <a:endParaRPr lang="en-US" sz="1800" b="0" i="0" u="none" strike="noStrike" cap="none">
              <a:solidFill>
                <a:srgbClr val="334155"/>
              </a:solidFill>
              <a:latin typeface="Bahnschrift" panose="020B0502040204020203" charset="0"/>
              <a:ea typeface="Lato" panose="020F0502020204030203"/>
              <a:cs typeface="Bahnschrift" panose="020B0502040204020203" charset="0"/>
              <a:sym typeface="Lato" panose="020F0502020204030203"/>
            </a:endParaRPr>
          </a:p>
        </p:txBody>
      </p:sp>
      <p:sp>
        <p:nvSpPr>
          <p:cNvPr id="104" name="Google Shape;104;p14"/>
          <p:cNvSpPr txBox="1"/>
          <p:nvPr/>
        </p:nvSpPr>
        <p:spPr>
          <a:xfrm>
            <a:off x="571500" y="571500"/>
            <a:ext cx="11601450" cy="733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50" b="1" i="0" u="none" strike="noStrike" cap="none">
                <a:solidFill>
                  <a:srgbClr val="0F172A"/>
                </a:solidFill>
                <a:latin typeface="Bahnschrift" panose="020B0502040204020203" charset="0"/>
                <a:ea typeface="Poppins" panose="00000600000000000000"/>
                <a:cs typeface="Bahnschrift" panose="020B0502040204020203" charset="0"/>
                <a:sym typeface="Poppins" panose="00000600000000000000"/>
              </a:rPr>
              <a:t>Thành Viên Nhóm</a:t>
            </a:r>
            <a:endParaRPr lang="en-US" sz="3150" b="1" i="0" u="none" strike="noStrike" cap="none">
              <a:solidFill>
                <a:srgbClr val="0F172A"/>
              </a:solidFill>
              <a:latin typeface="Bahnschrift" panose="020B0502040204020203" charset="0"/>
              <a:ea typeface="Poppins" panose="00000600000000000000"/>
              <a:cs typeface="Bahnschrift" panose="020B0502040204020203" charset="0"/>
              <a:sym typeface="Poppins" panose="00000600000000000000"/>
            </a:endParaRPr>
          </a:p>
        </p:txBody>
      </p:sp>
      <p:sp>
        <p:nvSpPr>
          <p:cNvPr id="105" name="Google Shape;105;p14"/>
          <p:cNvSpPr/>
          <p:nvPr/>
        </p:nvSpPr>
        <p:spPr>
          <a:xfrm>
            <a:off x="571500" y="1400175"/>
            <a:ext cx="571500" cy="38100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Bahnschrift" panose="020B0502040204020203" charset="0"/>
              <a:ea typeface="Calibri" panose="020F0502020204030204"/>
              <a:cs typeface="Bahnschrift" panose="020B0502040204020203" charset="0"/>
              <a:sym typeface="Calibri" panose="020F0502020204030204"/>
            </a:endParaRPr>
          </a:p>
        </p:txBody>
      </p:sp>
      <p:pic>
        <p:nvPicPr>
          <p:cNvPr id="3" name="Google Shape;100;p14" descr="image.png"/>
          <p:cNvPicPr preferRelativeResize="0"/>
          <p:nvPr>
            <p:custDataLst>
              <p:tags r:id="rId14"/>
            </p:custDataLst>
          </p:nvPr>
        </p:nvPicPr>
        <p:blipFill rotWithShape="1">
          <a:blip r:embed="rId11"/>
          <a:srcRect/>
          <a:stretch>
            <a:fillRect/>
          </a:stretch>
        </p:blipFill>
        <p:spPr>
          <a:xfrm>
            <a:off x="819150" y="5129847"/>
            <a:ext cx="381000" cy="28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100;p14" descr="image.png"/>
          <p:cNvPicPr preferRelativeResize="0"/>
          <p:nvPr>
            <p:custDataLst>
              <p:tags r:id="rId15"/>
            </p:custDataLst>
          </p:nvPr>
        </p:nvPicPr>
        <p:blipFill rotWithShape="1">
          <a:blip r:embed="rId11"/>
          <a:srcRect/>
          <a:stretch>
            <a:fillRect/>
          </a:stretch>
        </p:blipFill>
        <p:spPr>
          <a:xfrm>
            <a:off x="819150" y="3415347"/>
            <a:ext cx="381000" cy="28575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97;p14"/>
          <p:cNvSpPr txBox="1"/>
          <p:nvPr>
            <p:custDataLst>
              <p:tags r:id="rId16"/>
            </p:custDataLst>
          </p:nvPr>
        </p:nvSpPr>
        <p:spPr>
          <a:xfrm>
            <a:off x="4244349" y="2558097"/>
            <a:ext cx="1464310" cy="2768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altLang="en-US" sz="1800" b="0" i="0" u="none" strike="noStrike" cap="none">
                <a:solidFill>
                  <a:srgbClr val="334155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3123580041</a:t>
            </a:r>
            <a:endParaRPr lang="vi-VN" altLang="en-US" sz="1800" b="0" i="0" u="none" strike="noStrike" cap="none">
              <a:solidFill>
                <a:srgbClr val="334155"/>
              </a:solidFill>
              <a:latin typeface="Bahnschrift" panose="020B0502040204020203" charset="0"/>
              <a:ea typeface="Lato" panose="020F0502020204030203"/>
              <a:cs typeface="Bahnschrift" panose="020B0502040204020203" charset="0"/>
              <a:sym typeface="Lato" panose="020F0502020204030203"/>
            </a:endParaRPr>
          </a:p>
        </p:txBody>
      </p:sp>
      <p:sp>
        <p:nvSpPr>
          <p:cNvPr id="7" name="Google Shape;97;p14"/>
          <p:cNvSpPr txBox="1"/>
          <p:nvPr>
            <p:custDataLst>
              <p:tags r:id="rId17"/>
            </p:custDataLst>
          </p:nvPr>
        </p:nvSpPr>
        <p:spPr>
          <a:xfrm>
            <a:off x="4244340" y="3414077"/>
            <a:ext cx="1464319" cy="2768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altLang="en-US" sz="1800" b="0" i="0" u="none" strike="noStrike" cap="none">
                <a:solidFill>
                  <a:srgbClr val="334155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31235800</a:t>
            </a:r>
            <a:r>
              <a:rPr lang="vi-VN" altLang="en-US" sz="1800" b="0" i="0" u="none" strike="noStrike" cap="none">
                <a:solidFill>
                  <a:srgbClr val="334155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05</a:t>
            </a:r>
            <a:endParaRPr lang="vi-VN" altLang="en-US" sz="1800" b="0" i="0" u="none" strike="noStrike" cap="none">
              <a:solidFill>
                <a:srgbClr val="334155"/>
              </a:solidFill>
              <a:latin typeface="Bahnschrift" panose="020B0502040204020203" charset="0"/>
              <a:ea typeface="Lato" panose="020F0502020204030203"/>
              <a:cs typeface="Bahnschrift" panose="020B0502040204020203" charset="0"/>
              <a:sym typeface="Lato" panose="020F0502020204030203"/>
            </a:endParaRPr>
          </a:p>
        </p:txBody>
      </p:sp>
      <p:sp>
        <p:nvSpPr>
          <p:cNvPr id="8" name="Google Shape;97;p14"/>
          <p:cNvSpPr txBox="1"/>
          <p:nvPr>
            <p:custDataLst>
              <p:tags r:id="rId18"/>
            </p:custDataLst>
          </p:nvPr>
        </p:nvSpPr>
        <p:spPr>
          <a:xfrm>
            <a:off x="4267209" y="4271962"/>
            <a:ext cx="1464310" cy="2768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altLang="en-US" sz="1800" b="0" i="0" u="none" strike="noStrike" cap="none">
                <a:solidFill>
                  <a:srgbClr val="334155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312358004</a:t>
            </a:r>
            <a:r>
              <a:rPr lang="vi-VN" altLang="en-US" sz="1800" b="0" i="0" u="none" strike="noStrike" cap="none">
                <a:solidFill>
                  <a:srgbClr val="334155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4</a:t>
            </a:r>
            <a:endParaRPr lang="vi-VN" altLang="en-US" sz="1800" b="0" i="0" u="none" strike="noStrike" cap="none">
              <a:solidFill>
                <a:srgbClr val="334155"/>
              </a:solidFill>
              <a:latin typeface="Bahnschrift" panose="020B0502040204020203" charset="0"/>
              <a:ea typeface="Lato" panose="020F0502020204030203"/>
              <a:cs typeface="Bahnschrift" panose="020B0502040204020203" charset="0"/>
              <a:sym typeface="Lato" panose="020F0502020204030203"/>
            </a:endParaRPr>
          </a:p>
        </p:txBody>
      </p:sp>
      <p:sp>
        <p:nvSpPr>
          <p:cNvPr id="9" name="Google Shape;97;p14"/>
          <p:cNvSpPr txBox="1"/>
          <p:nvPr>
            <p:custDataLst>
              <p:tags r:id="rId19"/>
            </p:custDataLst>
          </p:nvPr>
        </p:nvSpPr>
        <p:spPr>
          <a:xfrm>
            <a:off x="4267209" y="5129847"/>
            <a:ext cx="1464310" cy="2768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altLang="en-US" sz="1800" b="0" i="0" u="none" strike="noStrike" cap="none">
                <a:solidFill>
                  <a:srgbClr val="334155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312358004</a:t>
            </a:r>
            <a:r>
              <a:rPr lang="vi-VN" altLang="en-US" sz="1800" b="0" i="0" u="none" strike="noStrike" cap="none">
                <a:solidFill>
                  <a:srgbClr val="334155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8</a:t>
            </a:r>
            <a:endParaRPr lang="vi-VN" altLang="en-US" sz="1800" b="0" i="0" u="none" strike="noStrike" cap="none">
              <a:solidFill>
                <a:srgbClr val="334155"/>
              </a:solidFill>
              <a:latin typeface="Bahnschrift" panose="020B0502040204020203" charset="0"/>
              <a:ea typeface="Lato" panose="020F0502020204030203"/>
              <a:cs typeface="Bahnschrift" panose="020B0502040204020203" charset="0"/>
              <a:sym typeface="Lato" panose="020F0502020204030203"/>
            </a:endParaRPr>
          </a:p>
        </p:txBody>
      </p:sp>
      <p:grpSp>
        <p:nvGrpSpPr>
          <p:cNvPr id="15" name="Group 14"/>
          <p:cNvGrpSpPr/>
          <p:nvPr>
            <p:custDataLst>
              <p:tags r:id="rId20"/>
            </p:custDataLst>
          </p:nvPr>
        </p:nvGrpSpPr>
        <p:grpSpPr>
          <a:xfrm>
            <a:off x="6759575" y="2311400"/>
            <a:ext cx="1614805" cy="637540"/>
            <a:chOff x="11721" y="3640"/>
            <a:chExt cx="2543" cy="1004"/>
          </a:xfrm>
        </p:grpSpPr>
        <p:sp>
          <p:nvSpPr>
            <p:cNvPr id="13" name="Rounded Rectangle 12"/>
            <p:cNvSpPr/>
            <p:nvPr>
              <p:custDataLst>
                <p:tags r:id="rId21"/>
              </p:custDataLst>
            </p:nvPr>
          </p:nvSpPr>
          <p:spPr>
            <a:xfrm>
              <a:off x="11721" y="3640"/>
              <a:ext cx="2452" cy="1005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GB" altLang="en-US"/>
            </a:p>
          </p:txBody>
        </p:sp>
        <p:sp>
          <p:nvSpPr>
            <p:cNvPr id="14" name="Rounded Rectangle 13"/>
            <p:cNvSpPr/>
            <p:nvPr>
              <p:custDataLst>
                <p:tags r:id="rId22"/>
              </p:custDataLst>
            </p:nvPr>
          </p:nvSpPr>
          <p:spPr>
            <a:xfrm>
              <a:off x="11812" y="3640"/>
              <a:ext cx="2452" cy="1005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GB" altLang="en-US"/>
            </a:p>
          </p:txBody>
        </p:sp>
      </p:grpSp>
      <p:grpSp>
        <p:nvGrpSpPr>
          <p:cNvPr id="17" name="Group 16"/>
          <p:cNvGrpSpPr/>
          <p:nvPr>
            <p:custDataLst>
              <p:tags r:id="rId23"/>
            </p:custDataLst>
          </p:nvPr>
        </p:nvGrpSpPr>
        <p:grpSpPr>
          <a:xfrm>
            <a:off x="6759575" y="3183255"/>
            <a:ext cx="1614805" cy="637540"/>
            <a:chOff x="11721" y="3640"/>
            <a:chExt cx="2543" cy="1004"/>
          </a:xfrm>
        </p:grpSpPr>
        <p:sp>
          <p:nvSpPr>
            <p:cNvPr id="18" name="Rounded Rectangle 17"/>
            <p:cNvSpPr/>
            <p:nvPr>
              <p:custDataLst>
                <p:tags r:id="rId24"/>
              </p:custDataLst>
            </p:nvPr>
          </p:nvSpPr>
          <p:spPr>
            <a:xfrm>
              <a:off x="11721" y="3640"/>
              <a:ext cx="2452" cy="1005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GB" altLang="en-US"/>
            </a:p>
          </p:txBody>
        </p:sp>
        <p:sp>
          <p:nvSpPr>
            <p:cNvPr id="19" name="Rounded Rectangle 18"/>
            <p:cNvSpPr/>
            <p:nvPr>
              <p:custDataLst>
                <p:tags r:id="rId25"/>
              </p:custDataLst>
            </p:nvPr>
          </p:nvSpPr>
          <p:spPr>
            <a:xfrm>
              <a:off x="11812" y="3640"/>
              <a:ext cx="2452" cy="1005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GB" altLang="en-US"/>
            </a:p>
          </p:txBody>
        </p:sp>
      </p:grpSp>
      <p:grpSp>
        <p:nvGrpSpPr>
          <p:cNvPr id="20" name="Group 19"/>
          <p:cNvGrpSpPr/>
          <p:nvPr>
            <p:custDataLst>
              <p:tags r:id="rId26"/>
            </p:custDataLst>
          </p:nvPr>
        </p:nvGrpSpPr>
        <p:grpSpPr>
          <a:xfrm>
            <a:off x="6759575" y="4055110"/>
            <a:ext cx="1614805" cy="637540"/>
            <a:chOff x="11721" y="3640"/>
            <a:chExt cx="2543" cy="1004"/>
          </a:xfrm>
        </p:grpSpPr>
        <p:sp>
          <p:nvSpPr>
            <p:cNvPr id="21" name="Rounded Rectangle 20"/>
            <p:cNvSpPr/>
            <p:nvPr>
              <p:custDataLst>
                <p:tags r:id="rId27"/>
              </p:custDataLst>
            </p:nvPr>
          </p:nvSpPr>
          <p:spPr>
            <a:xfrm>
              <a:off x="11721" y="3640"/>
              <a:ext cx="2452" cy="1005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GB" altLang="en-US"/>
            </a:p>
          </p:txBody>
        </p:sp>
        <p:sp>
          <p:nvSpPr>
            <p:cNvPr id="22" name="Rounded Rectangle 21"/>
            <p:cNvSpPr/>
            <p:nvPr>
              <p:custDataLst>
                <p:tags r:id="rId28"/>
              </p:custDataLst>
            </p:nvPr>
          </p:nvSpPr>
          <p:spPr>
            <a:xfrm>
              <a:off x="11812" y="3640"/>
              <a:ext cx="2452" cy="1005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GB" altLang="en-US"/>
            </a:p>
          </p:txBody>
        </p:sp>
      </p:grpSp>
      <p:grpSp>
        <p:nvGrpSpPr>
          <p:cNvPr id="23" name="Group 22"/>
          <p:cNvGrpSpPr/>
          <p:nvPr>
            <p:custDataLst>
              <p:tags r:id="rId29"/>
            </p:custDataLst>
          </p:nvPr>
        </p:nvGrpSpPr>
        <p:grpSpPr>
          <a:xfrm>
            <a:off x="6759575" y="4857750"/>
            <a:ext cx="1614805" cy="637540"/>
            <a:chOff x="11721" y="3640"/>
            <a:chExt cx="2543" cy="1004"/>
          </a:xfrm>
        </p:grpSpPr>
        <p:sp>
          <p:nvSpPr>
            <p:cNvPr id="24" name="Rounded Rectangle 23"/>
            <p:cNvSpPr/>
            <p:nvPr>
              <p:custDataLst>
                <p:tags r:id="rId30"/>
              </p:custDataLst>
            </p:nvPr>
          </p:nvSpPr>
          <p:spPr>
            <a:xfrm>
              <a:off x="11721" y="3640"/>
              <a:ext cx="2452" cy="1005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GB" altLang="en-US"/>
            </a:p>
          </p:txBody>
        </p:sp>
        <p:sp>
          <p:nvSpPr>
            <p:cNvPr id="25" name="Rounded Rectangle 24"/>
            <p:cNvSpPr/>
            <p:nvPr>
              <p:custDataLst>
                <p:tags r:id="rId31"/>
              </p:custDataLst>
            </p:nvPr>
          </p:nvSpPr>
          <p:spPr>
            <a:xfrm>
              <a:off x="11812" y="3640"/>
              <a:ext cx="2452" cy="1005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GB" altLang="en-US"/>
            </a:p>
          </p:txBody>
        </p:sp>
      </p:grpSp>
      <p:sp>
        <p:nvSpPr>
          <p:cNvPr id="6" name="Google Shape;104;p14"/>
          <p:cNvSpPr txBox="1"/>
          <p:nvPr/>
        </p:nvSpPr>
        <p:spPr>
          <a:xfrm>
            <a:off x="7050405" y="2397125"/>
            <a:ext cx="1557020" cy="4845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altLang="en-US" sz="3150" b="1" i="0" u="none" strike="noStrike" cap="none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ahnschrift" panose="020B0502040204020203" charset="0"/>
                <a:ea typeface="Poppins" panose="00000600000000000000"/>
                <a:cs typeface="Bahnschrift" panose="020B0502040204020203" charset="0"/>
                <a:sym typeface="Poppins" panose="00000600000000000000"/>
              </a:rPr>
              <a:t>100%</a:t>
            </a:r>
            <a:endParaRPr lang="vi-VN" altLang="en-US" sz="3150" b="1" i="0" u="none" strike="noStrike" cap="none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Bahnschrift" panose="020B0502040204020203" charset="0"/>
              <a:ea typeface="Poppins" panose="00000600000000000000"/>
              <a:cs typeface="Bahnschrift" panose="020B0502040204020203" charset="0"/>
              <a:sym typeface="Poppins" panose="00000600000000000000"/>
            </a:endParaRPr>
          </a:p>
        </p:txBody>
      </p:sp>
      <p:sp>
        <p:nvSpPr>
          <p:cNvPr id="10" name="Google Shape;104;p14"/>
          <p:cNvSpPr txBox="1"/>
          <p:nvPr/>
        </p:nvSpPr>
        <p:spPr>
          <a:xfrm>
            <a:off x="7050405" y="3266440"/>
            <a:ext cx="1557020" cy="4845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altLang="en-US" sz="3150" b="1" i="0" u="none" strike="noStrike" cap="none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ahnschrift" panose="020B0502040204020203" charset="0"/>
                <a:ea typeface="Poppins" panose="00000600000000000000"/>
                <a:cs typeface="Bahnschrift" panose="020B0502040204020203" charset="0"/>
                <a:sym typeface="Poppins" panose="00000600000000000000"/>
              </a:rPr>
              <a:t>100%</a:t>
            </a:r>
            <a:endParaRPr lang="vi-VN" altLang="en-US" sz="3150" b="1" i="0" u="none" strike="noStrike" cap="none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Bahnschrift" panose="020B0502040204020203" charset="0"/>
              <a:ea typeface="Poppins" panose="00000600000000000000"/>
              <a:cs typeface="Bahnschrift" panose="020B0502040204020203" charset="0"/>
              <a:sym typeface="Poppins" panose="00000600000000000000"/>
            </a:endParaRPr>
          </a:p>
        </p:txBody>
      </p:sp>
      <p:sp>
        <p:nvSpPr>
          <p:cNvPr id="11" name="Google Shape;104;p14"/>
          <p:cNvSpPr txBox="1"/>
          <p:nvPr/>
        </p:nvSpPr>
        <p:spPr>
          <a:xfrm>
            <a:off x="7050405" y="4138930"/>
            <a:ext cx="1557020" cy="4845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altLang="en-US" sz="3150" b="1" i="0" u="none" strike="noStrike" cap="none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ahnschrift" panose="020B0502040204020203" charset="0"/>
                <a:ea typeface="Poppins" panose="00000600000000000000"/>
                <a:cs typeface="Bahnschrift" panose="020B0502040204020203" charset="0"/>
                <a:sym typeface="Poppins" panose="00000600000000000000"/>
              </a:rPr>
              <a:t>100%</a:t>
            </a:r>
            <a:endParaRPr lang="vi-VN" altLang="en-US" sz="3150" b="1" i="0" u="none" strike="noStrike" cap="none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Bahnschrift" panose="020B0502040204020203" charset="0"/>
              <a:ea typeface="Poppins" panose="00000600000000000000"/>
              <a:cs typeface="Bahnschrift" panose="020B0502040204020203" charset="0"/>
              <a:sym typeface="Poppins" panose="00000600000000000000"/>
            </a:endParaRPr>
          </a:p>
        </p:txBody>
      </p:sp>
      <p:sp>
        <p:nvSpPr>
          <p:cNvPr id="16" name="Google Shape;104;p14"/>
          <p:cNvSpPr txBox="1"/>
          <p:nvPr/>
        </p:nvSpPr>
        <p:spPr>
          <a:xfrm>
            <a:off x="7050405" y="4967605"/>
            <a:ext cx="1557020" cy="4845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altLang="en-US" sz="3150" b="1" i="0" u="none" strike="noStrike" cap="none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ahnschrift" panose="020B0502040204020203" charset="0"/>
                <a:ea typeface="Poppins" panose="00000600000000000000"/>
                <a:cs typeface="Bahnschrift" panose="020B0502040204020203" charset="0"/>
                <a:sym typeface="Poppins" panose="00000600000000000000"/>
              </a:rPr>
              <a:t>100%</a:t>
            </a:r>
            <a:endParaRPr lang="vi-VN" altLang="en-US" sz="3150" b="1" i="0" u="none" strike="noStrike" cap="none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Bahnschrift" panose="020B0502040204020203" charset="0"/>
              <a:ea typeface="Poppins" panose="00000600000000000000"/>
              <a:cs typeface="Bahnschrift" panose="020B0502040204020203" charset="0"/>
              <a:sym typeface="Poppins" panose="0000060000000000000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16" descr="image.png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144;p16" descr="image.png"/>
          <p:cNvPicPr preferRelativeResize="0"/>
          <p:nvPr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476250" y="1348740"/>
            <a:ext cx="11170285" cy="5021580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chemeClr val="tx1">
                <a:alpha val="7000"/>
              </a:schemeClr>
            </a:outerShdw>
          </a:effectLst>
        </p:spPr>
      </p:pic>
      <p:sp>
        <p:nvSpPr>
          <p:cNvPr id="8" name="Google Shape;126;p15"/>
          <p:cNvSpPr txBox="1"/>
          <p:nvPr>
            <p:custDataLst>
              <p:tags r:id="rId4"/>
            </p:custDataLst>
          </p:nvPr>
        </p:nvSpPr>
        <p:spPr>
          <a:xfrm>
            <a:off x="1501140" y="241935"/>
            <a:ext cx="9598660" cy="735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 font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600" b="1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C</a:t>
            </a:r>
            <a:r>
              <a:rPr lang="en-US" altLang="en-US" sz="1600" b="1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ó</a:t>
            </a:r>
            <a:r>
              <a:rPr lang="en-US" altLang="en-GB" sz="1600" b="1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 thể dự </a:t>
            </a:r>
            <a:r>
              <a:rPr lang="en-US" altLang="en-US" sz="1600" b="1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đ</a:t>
            </a:r>
            <a:r>
              <a:rPr lang="en-US" altLang="en-GB" sz="1600" b="1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o</a:t>
            </a:r>
            <a:r>
              <a:rPr lang="en-US" altLang="en-US" sz="1600" b="1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á</a:t>
            </a:r>
            <a:r>
              <a:rPr lang="en-US" altLang="en-GB" sz="1600" b="1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n ch</a:t>
            </a:r>
            <a:r>
              <a:rPr lang="en-US" altLang="en-US" sz="1600" b="1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í</a:t>
            </a:r>
            <a:r>
              <a:rPr lang="en-US" altLang="en-GB" sz="1600" b="1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nh x</a:t>
            </a:r>
            <a:r>
              <a:rPr lang="en-US" altLang="en-US" sz="1600" b="1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á</a:t>
            </a:r>
            <a:r>
              <a:rPr lang="en-US" altLang="en-GB" sz="1600" b="1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c danh mục sản phẩm mà kh</a:t>
            </a:r>
            <a:r>
              <a:rPr lang="en-US" altLang="en-US" sz="1600" b="1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á</a:t>
            </a:r>
            <a:r>
              <a:rPr lang="en-US" altLang="en-GB" sz="1600" b="1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ch hàng sẽ mua dựa tr</a:t>
            </a:r>
            <a:r>
              <a:rPr lang="en-US" altLang="en-US" sz="1600" b="1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ê</a:t>
            </a:r>
            <a:r>
              <a:rPr lang="en-US" altLang="en-GB" sz="1600" b="1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n c</a:t>
            </a:r>
            <a:r>
              <a:rPr lang="en-US" altLang="en-US" sz="1600" b="1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á</a:t>
            </a:r>
            <a:r>
              <a:rPr lang="en-US" altLang="en-GB" sz="1600" b="1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c </a:t>
            </a:r>
            <a:r>
              <a:rPr lang="en-US" altLang="en-US" sz="1600" b="1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đ</a:t>
            </a:r>
            <a:r>
              <a:rPr lang="en-US" altLang="en-GB" sz="1600" b="1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ặc </a:t>
            </a:r>
            <a:r>
              <a:rPr lang="en-US" altLang="en-US" sz="1600" b="1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đ</a:t>
            </a:r>
            <a:r>
              <a:rPr lang="en-US" altLang="en-GB" sz="1600" b="1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iểm nh</a:t>
            </a:r>
            <a:r>
              <a:rPr lang="en-US" altLang="en-US" sz="1600" b="1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â</a:t>
            </a:r>
            <a:r>
              <a:rPr lang="en-US" altLang="en-GB" sz="1600" b="1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n khẩu học, ph</a:t>
            </a:r>
            <a:r>
              <a:rPr lang="en-US" altLang="en-US" sz="1600" b="1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ươ</a:t>
            </a:r>
            <a:r>
              <a:rPr lang="en-US" altLang="en-GB" sz="1600" b="1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ng thức thanh to</a:t>
            </a:r>
            <a:r>
              <a:rPr lang="en-US" altLang="en-US" sz="1600" b="1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á</a:t>
            </a:r>
            <a:r>
              <a:rPr lang="en-US" altLang="en-GB" sz="1600" b="1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n, và thời </a:t>
            </a:r>
            <a:r>
              <a:rPr lang="en-US" altLang="en-US" sz="1600" b="1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đ</a:t>
            </a:r>
            <a:r>
              <a:rPr lang="en-US" altLang="en-GB" sz="1600" b="1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iểm mua sắm không?</a:t>
            </a:r>
            <a:endParaRPr lang="en-US" altLang="en-GB" sz="1600" b="1" i="0" u="none" strike="noStrike" cap="none">
              <a:solidFill>
                <a:schemeClr val="tx1"/>
              </a:solidFill>
              <a:latin typeface="Bahnschrift" panose="020B0502040204020203" charset="0"/>
              <a:ea typeface="Lato" panose="020F0502020204030203"/>
              <a:cs typeface="Bahnschrift" panose="020B0502040204020203" charset="0"/>
              <a:sym typeface="Lato" panose="020F0502020204030203"/>
            </a:endParaRPr>
          </a:p>
        </p:txBody>
      </p:sp>
      <p:sp>
        <p:nvSpPr>
          <p:cNvPr id="15" name="Text Box 14"/>
          <p:cNvSpPr txBox="1"/>
          <p:nvPr>
            <p:custDataLst>
              <p:tags r:id="rId5"/>
            </p:custDataLst>
          </p:nvPr>
        </p:nvSpPr>
        <p:spPr>
          <a:xfrm>
            <a:off x="475615" y="297180"/>
            <a:ext cx="743585" cy="678815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p>
            <a:pPr algn="ctr" fontAlgn="ctr"/>
            <a:r>
              <a:rPr lang="vi-VN" altLang="en-GB" sz="3200">
                <a:solidFill>
                  <a:srgbClr val="FF6B35"/>
                </a:solidFill>
                <a:latin typeface="Bahnschrift" panose="020B0502040204020203" charset="0"/>
                <a:cs typeface="Bahnschrift" panose="020B0502040204020203" charset="0"/>
              </a:rPr>
              <a:t>3</a:t>
            </a:r>
            <a:endParaRPr lang="vi-VN" altLang="en-GB" sz="3200">
              <a:solidFill>
                <a:srgbClr val="FF6B35"/>
              </a:solidFill>
              <a:latin typeface="Bahnschrift" panose="020B0502040204020203" charset="0"/>
              <a:cs typeface="Bahnschrift" panose="020B0502040204020203" charset="0"/>
            </a:endParaRPr>
          </a:p>
        </p:txBody>
      </p:sp>
      <p:sp>
        <p:nvSpPr>
          <p:cNvPr id="1" name="Google Shape;126;p15"/>
          <p:cNvSpPr txBox="1"/>
          <p:nvPr>
            <p:custDataLst>
              <p:tags r:id="rId6"/>
            </p:custDataLst>
          </p:nvPr>
        </p:nvSpPr>
        <p:spPr>
          <a:xfrm>
            <a:off x="1107440" y="1348105"/>
            <a:ext cx="9598660" cy="2377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 font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1. Kết quả thực nghiệm: Từ thất bại </a:t>
            </a:r>
            <a:r>
              <a:rPr lang="" altLang="en-US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đ</a:t>
            </a:r>
            <a:r>
              <a:rPr lang="en-US" altLang="en-GB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ến thành công</a:t>
            </a:r>
            <a:endParaRPr lang="en-US" altLang="en-GB" sz="1200" i="0" u="none" strike="noStrike" cap="none">
              <a:solidFill>
                <a:schemeClr val="tx1"/>
              </a:solidFill>
              <a:latin typeface="Bahnschrift" panose="020B0502040204020203" charset="0"/>
              <a:ea typeface="Lato" panose="020F0502020204030203"/>
              <a:cs typeface="Bahnschrift" panose="020B0502040204020203" charset="0"/>
              <a:sym typeface="Lato" panose="020F0502020204030203"/>
            </a:endParaRPr>
          </a:p>
          <a:p>
            <a:pPr marL="0" marR="0" lvl="0" indent="0" algn="l" rtl="0" font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Ban </a:t>
            </a:r>
            <a:r>
              <a:rPr lang="" altLang="en-US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đ</a:t>
            </a:r>
            <a:r>
              <a:rPr lang="en-US" altLang="en-GB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ầu, nh</a:t>
            </a:r>
            <a:r>
              <a:rPr lang="en-US" altLang="en-US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ó</a:t>
            </a:r>
            <a:r>
              <a:rPr lang="en-US" altLang="en-GB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m cố gắng dự </a:t>
            </a:r>
            <a:r>
              <a:rPr lang="" altLang="en-US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đ</a:t>
            </a:r>
            <a:r>
              <a:rPr lang="en-US" altLang="en-GB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o</a:t>
            </a:r>
            <a:r>
              <a:rPr lang="en-US" altLang="en-US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á</a:t>
            </a:r>
            <a:r>
              <a:rPr lang="en-US" altLang="en-GB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n chi tiết 8 danh mục sản phẩm nh</a:t>
            </a:r>
            <a:r>
              <a:rPr lang="" altLang="en-US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ư</a:t>
            </a:r>
            <a:r>
              <a:rPr lang="en-US" altLang="en-GB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ng thất bại (</a:t>
            </a:r>
            <a:r>
              <a:rPr lang="" altLang="en-US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Đ</a:t>
            </a:r>
            <a:r>
              <a:rPr lang="en-US" altLang="en-GB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ộ ch</a:t>
            </a:r>
            <a:r>
              <a:rPr lang="en-US" altLang="en-US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í</a:t>
            </a:r>
            <a:r>
              <a:rPr lang="en-US" altLang="en-GB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nh x</a:t>
            </a:r>
            <a:r>
              <a:rPr lang="en-US" altLang="en-US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á</a:t>
            </a:r>
            <a:r>
              <a:rPr lang="en-US" altLang="en-GB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c chỉ 10%). Sau </a:t>
            </a:r>
            <a:r>
              <a:rPr lang="" altLang="en-US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đ</a:t>
            </a:r>
            <a:r>
              <a:rPr lang="en-US" altLang="en-US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ó</a:t>
            </a:r>
            <a:r>
              <a:rPr lang="en-US" altLang="en-GB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, ch</a:t>
            </a:r>
            <a:r>
              <a:rPr lang="en-US" altLang="en-US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ú</a:t>
            </a:r>
            <a:r>
              <a:rPr lang="en-US" altLang="en-GB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ng </a:t>
            </a:r>
            <a:r>
              <a:rPr lang="vi-VN" altLang="en-US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em</a:t>
            </a:r>
            <a:r>
              <a:rPr lang="en-US" altLang="en-GB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 </a:t>
            </a:r>
            <a:r>
              <a:rPr lang="" altLang="en-US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đ</a:t>
            </a:r>
            <a:r>
              <a:rPr lang="en-US" altLang="en-US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ã</a:t>
            </a:r>
            <a:r>
              <a:rPr lang="en-US" altLang="en-GB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 cải tiến chiến l</a:t>
            </a:r>
            <a:r>
              <a:rPr lang="" altLang="en-US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ư</a:t>
            </a:r>
            <a:r>
              <a:rPr lang="en-US" altLang="en-GB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ợc và </a:t>
            </a:r>
            <a:r>
              <a:rPr lang="" altLang="en-US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đ</a:t>
            </a:r>
            <a:r>
              <a:rPr lang="en-US" altLang="en-GB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ạt </a:t>
            </a:r>
            <a:r>
              <a:rPr lang="" altLang="en-US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đư</a:t>
            </a:r>
            <a:r>
              <a:rPr lang="en-US" altLang="en-GB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ợc kết quả khả quan.</a:t>
            </a:r>
            <a:endParaRPr lang="en-US" altLang="en-GB" sz="1200" i="0" u="none" strike="noStrike" cap="none">
              <a:solidFill>
                <a:schemeClr val="tx1"/>
              </a:solidFill>
              <a:latin typeface="Bahnschrift" panose="020B0502040204020203" charset="0"/>
              <a:ea typeface="Lato" panose="020F0502020204030203"/>
              <a:cs typeface="Bahnschrift" panose="020B0502040204020203" charset="0"/>
              <a:sym typeface="Lato" panose="020F0502020204030203"/>
            </a:endParaRPr>
          </a:p>
          <a:p>
            <a:pPr marL="171450" marR="0" lvl="0" indent="-171450" algn="l" rtl="0" font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en-GB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Mô h</a:t>
            </a:r>
            <a:r>
              <a:rPr lang="en-US" altLang="en-US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ì</a:t>
            </a:r>
            <a:r>
              <a:rPr lang="en-US" altLang="en-GB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nh tối </a:t>
            </a:r>
            <a:r>
              <a:rPr lang="" altLang="en-US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ư</a:t>
            </a:r>
            <a:r>
              <a:rPr lang="en-US" altLang="en-GB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u: Random Forest.</a:t>
            </a:r>
            <a:endParaRPr lang="en-US" altLang="en-GB" sz="1200" i="0" u="none" strike="noStrike" cap="none">
              <a:solidFill>
                <a:schemeClr val="tx1"/>
              </a:solidFill>
              <a:latin typeface="Bahnschrift" panose="020B0502040204020203" charset="0"/>
              <a:ea typeface="Lato" panose="020F0502020204030203"/>
              <a:cs typeface="Bahnschrift" panose="020B0502040204020203" charset="0"/>
              <a:sym typeface="Lato" panose="020F0502020204030203"/>
            </a:endParaRPr>
          </a:p>
          <a:p>
            <a:pPr marL="171450" marR="0" lvl="0" indent="-171450" algn="l" rtl="0" font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" altLang="en-US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Đ</a:t>
            </a:r>
            <a:r>
              <a:rPr lang="en-US" altLang="en-GB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ộ ch</a:t>
            </a:r>
            <a:r>
              <a:rPr lang="en-US" altLang="en-US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í</a:t>
            </a:r>
            <a:r>
              <a:rPr lang="en-US" altLang="en-GB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nh x</a:t>
            </a:r>
            <a:r>
              <a:rPr lang="en-US" altLang="en-US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á</a:t>
            </a:r>
            <a:r>
              <a:rPr lang="en-US" altLang="en-GB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c (Accuracy): 64.7% (T</a:t>
            </a:r>
            <a:r>
              <a:rPr lang="" altLang="en-US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ă</a:t>
            </a:r>
            <a:r>
              <a:rPr lang="en-US" altLang="en-GB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ng gấp 6 lần so với ban </a:t>
            </a:r>
            <a:r>
              <a:rPr lang="" altLang="en-US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đ</a:t>
            </a:r>
            <a:r>
              <a:rPr lang="en-US" altLang="en-GB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ầu).</a:t>
            </a:r>
            <a:endParaRPr lang="en-US" altLang="en-GB" sz="1200" i="0" u="none" strike="noStrike" cap="none">
              <a:solidFill>
                <a:schemeClr val="tx1"/>
              </a:solidFill>
              <a:latin typeface="Bahnschrift" panose="020B0502040204020203" charset="0"/>
              <a:ea typeface="Lato" panose="020F0502020204030203"/>
              <a:cs typeface="Bahnschrift" panose="020B0502040204020203" charset="0"/>
              <a:sym typeface="Lato" panose="020F0502020204030203"/>
            </a:endParaRPr>
          </a:p>
          <a:p>
            <a:pPr marL="171450" marR="0" lvl="0" indent="-171450" algn="l" rtl="0" font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en-GB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Chiến l</a:t>
            </a:r>
            <a:r>
              <a:rPr lang="" altLang="en-US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ư</a:t>
            </a:r>
            <a:r>
              <a:rPr lang="en-US" altLang="en-GB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ợc cải tiến: * Gộp 8 danh mục thành 3 nh</a:t>
            </a:r>
            <a:r>
              <a:rPr lang="en-US" altLang="en-US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ó</a:t>
            </a:r>
            <a:r>
              <a:rPr lang="en-US" altLang="en-GB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m sản phẩm ch</a:t>
            </a:r>
            <a:r>
              <a:rPr lang="en-US" altLang="en-US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í</a:t>
            </a:r>
            <a:r>
              <a:rPr lang="en-US" altLang="en-GB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nh (Thời trang &amp; </a:t>
            </a:r>
            <a:r>
              <a:rPr lang="" altLang="en-US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Đ</a:t>
            </a:r>
            <a:r>
              <a:rPr lang="en-US" altLang="en-GB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ời sống, Công nghệ &amp; Gi</a:t>
            </a:r>
            <a:r>
              <a:rPr lang="en-US" altLang="en-US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á</a:t>
            </a:r>
            <a:r>
              <a:rPr lang="en-US" altLang="en-GB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o dục, Nhu cầu thiết yếu).</a:t>
            </a:r>
            <a:endParaRPr lang="en-US" altLang="en-GB" sz="1200" i="0" u="none" strike="noStrike" cap="none">
              <a:solidFill>
                <a:schemeClr val="tx1"/>
              </a:solidFill>
              <a:latin typeface="Bahnschrift" panose="020B0502040204020203" charset="0"/>
              <a:ea typeface="Lato" panose="020F0502020204030203"/>
              <a:cs typeface="Bahnschrift" panose="020B0502040204020203" charset="0"/>
              <a:sym typeface="Lato" panose="020F0502020204030203"/>
            </a:endParaRPr>
          </a:p>
          <a:p>
            <a:pPr marL="171450" marR="0" lvl="0" indent="-171450" algn="l" rtl="0" font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en-GB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Bổ sung biến Gi</a:t>
            </a:r>
            <a:r>
              <a:rPr lang="en-US" altLang="en-US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á</a:t>
            </a:r>
            <a:r>
              <a:rPr lang="en-US" altLang="en-GB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 (Price) và Số l</a:t>
            </a:r>
            <a:r>
              <a:rPr lang="" altLang="en-US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ư</a:t>
            </a:r>
            <a:r>
              <a:rPr lang="en-US" altLang="en-GB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ợng (Quantity) vào mô h</a:t>
            </a:r>
            <a:r>
              <a:rPr lang="en-US" altLang="en-US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ì</a:t>
            </a:r>
            <a:r>
              <a:rPr lang="en-US" altLang="en-GB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nh.</a:t>
            </a:r>
            <a:endParaRPr lang="en-US" altLang="en-GB" sz="1200" i="0" u="none" strike="noStrike" cap="none">
              <a:solidFill>
                <a:schemeClr val="tx1"/>
              </a:solidFill>
              <a:latin typeface="Bahnschrift" panose="020B0502040204020203" charset="0"/>
              <a:ea typeface="Lato" panose="020F0502020204030203"/>
              <a:cs typeface="Bahnschrift" panose="020B0502040204020203" charset="0"/>
              <a:sym typeface="Lato" panose="020F0502020204030203"/>
            </a:endParaRPr>
          </a:p>
          <a:p>
            <a:pPr marL="0" marR="0" lvl="0" indent="0" algn="l" rtl="0" font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altLang="en-GB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2. C</a:t>
            </a:r>
            <a:r>
              <a:rPr lang="en-US" altLang="en-US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á</a:t>
            </a:r>
            <a:r>
              <a:rPr lang="en-US" altLang="en-GB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c yếu tố quyết </a:t>
            </a:r>
            <a:r>
              <a:rPr lang="" altLang="en-US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đ</a:t>
            </a:r>
            <a:r>
              <a:rPr lang="en-US" altLang="en-GB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ịnh</a:t>
            </a:r>
            <a:endParaRPr lang="en-US" altLang="en-GB" sz="1200" i="0" u="none" strike="noStrike" cap="none">
              <a:solidFill>
                <a:schemeClr val="tx1"/>
              </a:solidFill>
              <a:latin typeface="Bahnschrift" panose="020B0502040204020203" charset="0"/>
              <a:ea typeface="Lato" panose="020F0502020204030203"/>
              <a:cs typeface="Bahnschrift" panose="020B0502040204020203" charset="0"/>
              <a:sym typeface="Lato" panose="020F0502020204030203"/>
            </a:endParaRPr>
          </a:p>
        </p:txBody>
      </p:sp>
      <p:graphicFrame>
        <p:nvGraphicFramePr>
          <p:cNvPr id="2" name="Table 1"/>
          <p:cNvGraphicFramePr/>
          <p:nvPr>
            <p:custDataLst>
              <p:tags r:id="rId7"/>
            </p:custDataLst>
          </p:nvPr>
        </p:nvGraphicFramePr>
        <p:xfrm>
          <a:off x="1219200" y="3848100"/>
          <a:ext cx="8932545" cy="1554480"/>
        </p:xfrm>
        <a:graphic>
          <a:graphicData uri="http://schemas.openxmlformats.org/drawingml/2006/table">
            <a:tbl>
              <a:tblPr/>
              <a:tblGrid>
                <a:gridCol w="2977515"/>
                <a:gridCol w="2977515"/>
                <a:gridCol w="2977515"/>
              </a:tblGrid>
              <a:tr h="274320"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000" b="1">
                          <a:solidFill>
                            <a:srgbClr val="1F1F1F"/>
                          </a:solidFill>
                          <a:latin typeface="Bahnschrift" panose="020B0502040204020203" charset="0"/>
                          <a:ea typeface="Google Sans Text"/>
                          <a:cs typeface="Bahnschrift" panose="020B0502040204020203" charset="0"/>
                        </a:rPr>
                        <a:t>Yếu tố</a:t>
                      </a:r>
                      <a:endParaRPr lang="en-US" altLang="zh-CN" sz="1000" b="1">
                        <a:solidFill>
                          <a:srgbClr val="1F1F1F"/>
                        </a:solidFill>
                        <a:latin typeface="Bahnschrift" panose="020B0502040204020203" charset="0"/>
                        <a:ea typeface="Google Sans Text"/>
                        <a:cs typeface="Bahnschrift" panose="020B0502040204020203" charset="0"/>
                      </a:endParaRPr>
                    </a:p>
                  </a:txBody>
                  <a:tcPr marL="91757" marR="91757" marT="61277" marB="61277" anchor="ctr" anchorCtr="0">
                    <a:lnL w="762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762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762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762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000" b="1">
                          <a:solidFill>
                            <a:srgbClr val="1F1F1F"/>
                          </a:solidFill>
                          <a:latin typeface="Bahnschrift" panose="020B0502040204020203" charset="0"/>
                          <a:ea typeface="Google Sans Text"/>
                          <a:cs typeface="Bahnschrift" panose="020B0502040204020203" charset="0"/>
                        </a:rPr>
                        <a:t>Mức độ quan trọng</a:t>
                      </a:r>
                      <a:endParaRPr lang="en-US" altLang="zh-CN" sz="1000" b="1">
                        <a:solidFill>
                          <a:srgbClr val="1F1F1F"/>
                        </a:solidFill>
                        <a:latin typeface="Bahnschrift" panose="020B0502040204020203" charset="0"/>
                        <a:ea typeface="Google Sans Text"/>
                        <a:cs typeface="Bahnschrift" panose="020B0502040204020203" charset="0"/>
                      </a:endParaRPr>
                    </a:p>
                  </a:txBody>
                  <a:tcPr marL="91757" marR="91757" marT="61277" marB="61277" anchor="ctr" anchorCtr="0">
                    <a:lnL w="762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762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762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762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000" b="1">
                          <a:solidFill>
                            <a:srgbClr val="1F1F1F"/>
                          </a:solidFill>
                          <a:latin typeface="Bahnschrift" panose="020B0502040204020203" charset="0"/>
                          <a:ea typeface="Google Sans Text"/>
                          <a:cs typeface="Bahnschrift" panose="020B0502040204020203" charset="0"/>
                        </a:rPr>
                        <a:t>Giải thích</a:t>
                      </a:r>
                      <a:endParaRPr lang="en-US" altLang="zh-CN" sz="1000" b="1">
                        <a:solidFill>
                          <a:srgbClr val="1F1F1F"/>
                        </a:solidFill>
                        <a:latin typeface="Bahnschrift" panose="020B0502040204020203" charset="0"/>
                        <a:ea typeface="Google Sans Text"/>
                        <a:cs typeface="Bahnschrift" panose="020B0502040204020203" charset="0"/>
                      </a:endParaRPr>
                    </a:p>
                  </a:txBody>
                  <a:tcPr marL="91757" marR="91757" marT="61277" marB="61277" anchor="ctr" anchorCtr="0">
                    <a:lnL w="762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762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762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762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26720"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000" b="1">
                          <a:solidFill>
                            <a:srgbClr val="1F1F1F"/>
                          </a:solidFill>
                          <a:latin typeface="Bahnschrift" panose="020B0502040204020203" charset="0"/>
                          <a:ea typeface="Google Sans Text"/>
                          <a:cs typeface="Bahnschrift" panose="020B0502040204020203" charset="0"/>
                        </a:rPr>
                        <a:t>Giá cả (Price)</a:t>
                      </a:r>
                      <a:endParaRPr lang="en-US" altLang="zh-CN" sz="1000" b="1">
                        <a:solidFill>
                          <a:srgbClr val="1F1F1F"/>
                        </a:solidFill>
                        <a:latin typeface="Bahnschrift" panose="020B0502040204020203" charset="0"/>
                        <a:ea typeface="Google Sans Text"/>
                        <a:cs typeface="Bahnschrift" panose="020B0502040204020203" charset="0"/>
                      </a:endParaRPr>
                    </a:p>
                  </a:txBody>
                  <a:tcPr marL="91757" marR="91757" marT="61277" marB="61277" anchor="ctr" anchorCtr="0">
                    <a:lnL w="762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762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762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762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000" b="1">
                          <a:solidFill>
                            <a:srgbClr val="1F1F1F"/>
                          </a:solidFill>
                          <a:latin typeface="Bahnschrift" panose="020B0502040204020203" charset="0"/>
                          <a:ea typeface="Google Sans Text"/>
                          <a:cs typeface="Bahnschrift" panose="020B0502040204020203" charset="0"/>
                        </a:rPr>
                        <a:t>78.5%</a:t>
                      </a:r>
                      <a:endParaRPr lang="en-US" altLang="zh-CN" sz="1000" b="1">
                        <a:solidFill>
                          <a:srgbClr val="1F1F1F"/>
                        </a:solidFill>
                        <a:latin typeface="Bahnschrift" panose="020B0502040204020203" charset="0"/>
                        <a:ea typeface="Google Sans Text"/>
                        <a:cs typeface="Bahnschrift" panose="020B0502040204020203" charset="0"/>
                      </a:endParaRPr>
                    </a:p>
                  </a:txBody>
                  <a:tcPr marL="91757" marR="91757" marT="61277" marB="61277" anchor="ctr" anchorCtr="0">
                    <a:lnL w="762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762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762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762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000" b="1">
                          <a:solidFill>
                            <a:srgbClr val="1F1F1F"/>
                          </a:solidFill>
                          <a:latin typeface="Bahnschrift" panose="020B0502040204020203" charset="0"/>
                          <a:ea typeface="Google Sans Text"/>
                          <a:cs typeface="Bahnschrift" panose="020B0502040204020203" charset="0"/>
                        </a:rPr>
                        <a:t>Yếu tố then chốt (Sản phẩm công nghệ luôn có giá khác biệt so với đồ ăn).</a:t>
                      </a:r>
                      <a:endParaRPr lang="en-US" altLang="zh-CN" sz="1000" b="1">
                        <a:solidFill>
                          <a:srgbClr val="1F1F1F"/>
                        </a:solidFill>
                        <a:latin typeface="Bahnschrift" panose="020B0502040204020203" charset="0"/>
                        <a:ea typeface="Google Sans Text"/>
                        <a:cs typeface="Bahnschrift" panose="020B0502040204020203" charset="0"/>
                      </a:endParaRPr>
                    </a:p>
                  </a:txBody>
                  <a:tcPr marL="91757" marR="91757" marT="61277" marB="61277" anchor="ctr" anchorCtr="0">
                    <a:lnL w="762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762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762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762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26720"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000" b="1">
                          <a:solidFill>
                            <a:srgbClr val="1F1F1F"/>
                          </a:solidFill>
                          <a:latin typeface="Bahnschrift" panose="020B0502040204020203" charset="0"/>
                          <a:ea typeface="Google Sans Text"/>
                          <a:cs typeface="Bahnschrift" panose="020B0502040204020203" charset="0"/>
                        </a:rPr>
                        <a:t>Số lượng (Quantity)</a:t>
                      </a:r>
                      <a:endParaRPr lang="en-US" altLang="zh-CN" sz="1000" b="1">
                        <a:solidFill>
                          <a:srgbClr val="1F1F1F"/>
                        </a:solidFill>
                        <a:latin typeface="Bahnschrift" panose="020B0502040204020203" charset="0"/>
                        <a:ea typeface="Google Sans Text"/>
                        <a:cs typeface="Bahnschrift" panose="020B0502040204020203" charset="0"/>
                      </a:endParaRPr>
                    </a:p>
                  </a:txBody>
                  <a:tcPr marL="91757" marR="91757" marT="61277" marB="61277" anchor="ctr" anchorCtr="0">
                    <a:lnL w="762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762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762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762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000" b="1">
                          <a:solidFill>
                            <a:srgbClr val="1F1F1F"/>
                          </a:solidFill>
                          <a:latin typeface="Bahnschrift" panose="020B0502040204020203" charset="0"/>
                          <a:ea typeface="Google Sans Text"/>
                          <a:cs typeface="Bahnschrift" panose="020B0502040204020203" charset="0"/>
                        </a:rPr>
                        <a:t>18.2%</a:t>
                      </a:r>
                      <a:endParaRPr lang="en-US" altLang="zh-CN" sz="1000" b="1">
                        <a:solidFill>
                          <a:srgbClr val="1F1F1F"/>
                        </a:solidFill>
                        <a:latin typeface="Bahnschrift" panose="020B0502040204020203" charset="0"/>
                        <a:ea typeface="Google Sans Text"/>
                        <a:cs typeface="Bahnschrift" panose="020B0502040204020203" charset="0"/>
                      </a:endParaRPr>
                    </a:p>
                  </a:txBody>
                  <a:tcPr marL="91757" marR="91757" marT="61277" marB="61277" anchor="ctr" anchorCtr="0">
                    <a:lnL w="762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762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762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762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000" b="1">
                          <a:solidFill>
                            <a:srgbClr val="1F1F1F"/>
                          </a:solidFill>
                          <a:latin typeface="Bahnschrift" panose="020B0502040204020203" charset="0"/>
                          <a:ea typeface="Google Sans Text"/>
                          <a:cs typeface="Bahnschrift" panose="020B0502040204020203" charset="0"/>
                        </a:rPr>
                        <a:t>Phản ánh quy luật mua sắm (Mua lẻ vs Mua số lượng lớn).</a:t>
                      </a:r>
                      <a:endParaRPr lang="en-US" altLang="zh-CN" sz="1000" b="1">
                        <a:solidFill>
                          <a:srgbClr val="1F1F1F"/>
                        </a:solidFill>
                        <a:latin typeface="Bahnschrift" panose="020B0502040204020203" charset="0"/>
                        <a:ea typeface="Google Sans Text"/>
                        <a:cs typeface="Bahnschrift" panose="020B0502040204020203" charset="0"/>
                      </a:endParaRPr>
                    </a:p>
                  </a:txBody>
                  <a:tcPr marL="91757" marR="91757" marT="61277" marB="61277" anchor="ctr" anchorCtr="0">
                    <a:lnL w="762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762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762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762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26720"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000" b="1">
                          <a:solidFill>
                            <a:srgbClr val="1F1F1F"/>
                          </a:solidFill>
                          <a:latin typeface="Bahnschrift" panose="020B0502040204020203" charset="0"/>
                          <a:ea typeface="Google Sans Text"/>
                          <a:cs typeface="Bahnschrift" panose="020B0502040204020203" charset="0"/>
                        </a:rPr>
                        <a:t>Địa điểm &amp; Nhân khẩu học</a:t>
                      </a:r>
                      <a:endParaRPr lang="en-US" altLang="zh-CN" sz="1000" b="1">
                        <a:solidFill>
                          <a:srgbClr val="1F1F1F"/>
                        </a:solidFill>
                        <a:latin typeface="Bahnschrift" panose="020B0502040204020203" charset="0"/>
                        <a:ea typeface="Google Sans Text"/>
                        <a:cs typeface="Bahnschrift" panose="020B0502040204020203" charset="0"/>
                      </a:endParaRPr>
                    </a:p>
                  </a:txBody>
                  <a:tcPr marL="91757" marR="91757" marT="61277" marB="61277" anchor="ctr" anchorCtr="0">
                    <a:lnL w="762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762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762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762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000" b="1">
                          <a:solidFill>
                            <a:srgbClr val="1F1F1F"/>
                          </a:solidFill>
                          <a:latin typeface="Bahnschrift" panose="020B0502040204020203" charset="0"/>
                          <a:ea typeface="Google Sans Text"/>
                          <a:cs typeface="Bahnschrift" panose="020B0502040204020203" charset="0"/>
                        </a:rPr>
                        <a:t>&lt; 3%</a:t>
                      </a:r>
                      <a:endParaRPr lang="en-US" altLang="zh-CN" sz="1000" b="1">
                        <a:solidFill>
                          <a:srgbClr val="1F1F1F"/>
                        </a:solidFill>
                        <a:latin typeface="Bahnschrift" panose="020B0502040204020203" charset="0"/>
                        <a:ea typeface="Google Sans Text"/>
                        <a:cs typeface="Bahnschrift" panose="020B0502040204020203" charset="0"/>
                      </a:endParaRPr>
                    </a:p>
                  </a:txBody>
                  <a:tcPr marL="91757" marR="91757" marT="61277" marB="61277" anchor="ctr" anchorCtr="0">
                    <a:lnL w="762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762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762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762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000" b="1">
                          <a:solidFill>
                            <a:srgbClr val="1F1F1F"/>
                          </a:solidFill>
                          <a:latin typeface="Bahnschrift" panose="020B0502040204020203" charset="0"/>
                          <a:ea typeface="Google Sans Text"/>
                          <a:cs typeface="Bahnschrift" panose="020B0502040204020203" charset="0"/>
                        </a:rPr>
                        <a:t>Ảnh hưởng rất thấp đến việc dự đoán loại mặt hàng.</a:t>
                      </a:r>
                      <a:endParaRPr lang="en-US" altLang="zh-CN" sz="1000" b="1">
                        <a:solidFill>
                          <a:srgbClr val="1F1F1F"/>
                        </a:solidFill>
                        <a:latin typeface="Bahnschrift" panose="020B0502040204020203" charset="0"/>
                        <a:ea typeface="Google Sans Text"/>
                        <a:cs typeface="Bahnschrift" panose="020B0502040204020203" charset="0"/>
                      </a:endParaRPr>
                    </a:p>
                  </a:txBody>
                  <a:tcPr marL="91757" marR="91757" marT="61277" marB="61277" anchor="ctr" anchorCtr="0">
                    <a:lnL w="762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762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762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762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16" descr="image.png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144;p16" descr="image.png"/>
          <p:cNvPicPr preferRelativeResize="0"/>
          <p:nvPr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476250" y="1348740"/>
            <a:ext cx="11170285" cy="5021580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chemeClr val="tx1">
                <a:alpha val="7000"/>
              </a:schemeClr>
            </a:outerShdw>
          </a:effectLst>
        </p:spPr>
      </p:pic>
      <p:sp>
        <p:nvSpPr>
          <p:cNvPr id="8" name="Google Shape;126;p15"/>
          <p:cNvSpPr txBox="1"/>
          <p:nvPr>
            <p:custDataLst>
              <p:tags r:id="rId4"/>
            </p:custDataLst>
          </p:nvPr>
        </p:nvSpPr>
        <p:spPr>
          <a:xfrm>
            <a:off x="1501140" y="241935"/>
            <a:ext cx="9598660" cy="735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 font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600" b="1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C</a:t>
            </a:r>
            <a:r>
              <a:rPr lang="en-US" altLang="en-US" sz="1600" b="1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ó</a:t>
            </a:r>
            <a:r>
              <a:rPr lang="en-US" altLang="en-GB" sz="1600" b="1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 thể dự </a:t>
            </a:r>
            <a:r>
              <a:rPr lang="en-US" altLang="en-US" sz="1600" b="1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đ</a:t>
            </a:r>
            <a:r>
              <a:rPr lang="en-US" altLang="en-GB" sz="1600" b="1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o</a:t>
            </a:r>
            <a:r>
              <a:rPr lang="en-US" altLang="en-US" sz="1600" b="1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á</a:t>
            </a:r>
            <a:r>
              <a:rPr lang="en-US" altLang="en-GB" sz="1600" b="1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n ch</a:t>
            </a:r>
            <a:r>
              <a:rPr lang="en-US" altLang="en-US" sz="1600" b="1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í</a:t>
            </a:r>
            <a:r>
              <a:rPr lang="en-US" altLang="en-GB" sz="1600" b="1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nh x</a:t>
            </a:r>
            <a:r>
              <a:rPr lang="en-US" altLang="en-US" sz="1600" b="1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á</a:t>
            </a:r>
            <a:r>
              <a:rPr lang="en-US" altLang="en-GB" sz="1600" b="1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c danh mục sản phẩm mà kh</a:t>
            </a:r>
            <a:r>
              <a:rPr lang="en-US" altLang="en-US" sz="1600" b="1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á</a:t>
            </a:r>
            <a:r>
              <a:rPr lang="en-US" altLang="en-GB" sz="1600" b="1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ch hàng sẽ mua dựa tr</a:t>
            </a:r>
            <a:r>
              <a:rPr lang="en-US" altLang="en-US" sz="1600" b="1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ê</a:t>
            </a:r>
            <a:r>
              <a:rPr lang="en-US" altLang="en-GB" sz="1600" b="1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n c</a:t>
            </a:r>
            <a:r>
              <a:rPr lang="en-US" altLang="en-US" sz="1600" b="1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á</a:t>
            </a:r>
            <a:r>
              <a:rPr lang="en-US" altLang="en-GB" sz="1600" b="1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c </a:t>
            </a:r>
            <a:r>
              <a:rPr lang="en-US" altLang="en-US" sz="1600" b="1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đ</a:t>
            </a:r>
            <a:r>
              <a:rPr lang="en-US" altLang="en-GB" sz="1600" b="1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ặc </a:t>
            </a:r>
            <a:r>
              <a:rPr lang="en-US" altLang="en-US" sz="1600" b="1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đ</a:t>
            </a:r>
            <a:r>
              <a:rPr lang="en-US" altLang="en-GB" sz="1600" b="1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iểm nh</a:t>
            </a:r>
            <a:r>
              <a:rPr lang="en-US" altLang="en-US" sz="1600" b="1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â</a:t>
            </a:r>
            <a:r>
              <a:rPr lang="en-US" altLang="en-GB" sz="1600" b="1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n khẩu học, ph</a:t>
            </a:r>
            <a:r>
              <a:rPr lang="en-US" altLang="en-US" sz="1600" b="1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ươ</a:t>
            </a:r>
            <a:r>
              <a:rPr lang="en-US" altLang="en-GB" sz="1600" b="1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ng thức thanh to</a:t>
            </a:r>
            <a:r>
              <a:rPr lang="en-US" altLang="en-US" sz="1600" b="1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á</a:t>
            </a:r>
            <a:r>
              <a:rPr lang="en-US" altLang="en-GB" sz="1600" b="1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n, và thời </a:t>
            </a:r>
            <a:r>
              <a:rPr lang="en-US" altLang="en-US" sz="1600" b="1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đ</a:t>
            </a:r>
            <a:r>
              <a:rPr lang="en-US" altLang="en-GB" sz="1600" b="1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iểm mua sắm không?</a:t>
            </a:r>
            <a:endParaRPr lang="en-US" altLang="en-GB" sz="1600" b="1" i="0" u="none" strike="noStrike" cap="none">
              <a:solidFill>
                <a:schemeClr val="tx1"/>
              </a:solidFill>
              <a:latin typeface="Bahnschrift" panose="020B0502040204020203" charset="0"/>
              <a:ea typeface="Lato" panose="020F0502020204030203"/>
              <a:cs typeface="Bahnschrift" panose="020B0502040204020203" charset="0"/>
              <a:sym typeface="Lato" panose="020F0502020204030203"/>
            </a:endParaRPr>
          </a:p>
        </p:txBody>
      </p:sp>
      <p:sp>
        <p:nvSpPr>
          <p:cNvPr id="15" name="Text Box 14"/>
          <p:cNvSpPr txBox="1"/>
          <p:nvPr>
            <p:custDataLst>
              <p:tags r:id="rId5"/>
            </p:custDataLst>
          </p:nvPr>
        </p:nvSpPr>
        <p:spPr>
          <a:xfrm>
            <a:off x="475615" y="297180"/>
            <a:ext cx="743585" cy="678815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p>
            <a:pPr algn="ctr" fontAlgn="ctr"/>
            <a:r>
              <a:rPr lang="vi-VN" altLang="en-GB" sz="3200">
                <a:solidFill>
                  <a:srgbClr val="FF6B35"/>
                </a:solidFill>
                <a:latin typeface="Bahnschrift" panose="020B0502040204020203" charset="0"/>
                <a:cs typeface="Bahnschrift" panose="020B0502040204020203" charset="0"/>
              </a:rPr>
              <a:t>3</a:t>
            </a:r>
            <a:endParaRPr lang="vi-VN" altLang="en-GB" sz="3200">
              <a:solidFill>
                <a:srgbClr val="FF6B35"/>
              </a:solidFill>
              <a:latin typeface="Bahnschrift" panose="020B0502040204020203" charset="0"/>
              <a:cs typeface="Bahnschrift" panose="020B0502040204020203" charset="0"/>
            </a:endParaRPr>
          </a:p>
        </p:txBody>
      </p:sp>
      <p:sp>
        <p:nvSpPr>
          <p:cNvPr id="1" name="Google Shape;126;p15"/>
          <p:cNvSpPr txBox="1"/>
          <p:nvPr>
            <p:custDataLst>
              <p:tags r:id="rId6"/>
            </p:custDataLst>
          </p:nvPr>
        </p:nvSpPr>
        <p:spPr>
          <a:xfrm>
            <a:off x="962660" y="1348105"/>
            <a:ext cx="9743440" cy="5022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 font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3. </a:t>
            </a:r>
            <a:r>
              <a:rPr lang="" altLang="en-US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Đ</a:t>
            </a:r>
            <a:r>
              <a:rPr lang="en-US" altLang="en-US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á</a:t>
            </a:r>
            <a:r>
              <a:rPr lang="en-US" altLang="en-GB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nh gi</a:t>
            </a:r>
            <a:r>
              <a:rPr lang="en-US" altLang="en-US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á</a:t>
            </a:r>
            <a:r>
              <a:rPr lang="en-US" altLang="en-GB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 hiệu suất theo từng nh</a:t>
            </a:r>
            <a:r>
              <a:rPr lang="en-US" altLang="en-US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ó</a:t>
            </a:r>
            <a:r>
              <a:rPr lang="en-US" altLang="en-GB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m</a:t>
            </a:r>
            <a:endParaRPr lang="en-US" altLang="en-GB" i="0" u="none" strike="noStrike" cap="none">
              <a:solidFill>
                <a:schemeClr val="tx1"/>
              </a:solidFill>
              <a:latin typeface="Bahnschrift" panose="020B0502040204020203" charset="0"/>
              <a:ea typeface="Lato" panose="020F0502020204030203"/>
              <a:cs typeface="Bahnschrift" panose="020B0502040204020203" charset="0"/>
              <a:sym typeface="Lato" panose="020F0502020204030203"/>
            </a:endParaRPr>
          </a:p>
          <a:p>
            <a:pPr marL="171450" marR="0" lvl="0" indent="-171450" algn="l" rtl="0" font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en-GB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Thời trang &amp; </a:t>
            </a:r>
            <a:r>
              <a:rPr lang="" altLang="en-US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Đ</a:t>
            </a:r>
            <a:r>
              <a:rPr lang="en-US" altLang="en-GB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ời sống (Tốt nhất - F1: 6</a:t>
            </a:r>
            <a:r>
              <a:rPr lang="vi-VN" altLang="en-US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7</a:t>
            </a:r>
            <a:r>
              <a:rPr lang="en-US" altLang="en-GB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%): C</a:t>
            </a:r>
            <a:r>
              <a:rPr lang="en-US" altLang="en-US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ó</a:t>
            </a:r>
            <a:r>
              <a:rPr lang="en-US" altLang="en-GB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 khung gi</a:t>
            </a:r>
            <a:r>
              <a:rPr lang="en-US" altLang="en-US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á</a:t>
            </a:r>
            <a:r>
              <a:rPr lang="en-US" altLang="en-GB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 và </a:t>
            </a:r>
            <a:r>
              <a:rPr lang="" altLang="en-US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đ</a:t>
            </a:r>
            <a:r>
              <a:rPr lang="en-US" altLang="en-GB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ặc </a:t>
            </a:r>
            <a:r>
              <a:rPr lang="" altLang="en-US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đ</a:t>
            </a:r>
            <a:r>
              <a:rPr lang="en-US" altLang="en-GB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iểm kh</a:t>
            </a:r>
            <a:r>
              <a:rPr lang="en-US" altLang="en-US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á</a:t>
            </a:r>
            <a:r>
              <a:rPr lang="en-US" altLang="en-GB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ch hàng r</a:t>
            </a:r>
            <a:r>
              <a:rPr lang="" altLang="en-US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õ</a:t>
            </a:r>
            <a:r>
              <a:rPr lang="en-US" altLang="en-GB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 rệt nhất.</a:t>
            </a:r>
            <a:endParaRPr lang="en-US" altLang="en-GB" i="0" u="none" strike="noStrike" cap="none">
              <a:solidFill>
                <a:schemeClr val="tx1"/>
              </a:solidFill>
              <a:latin typeface="Bahnschrift" panose="020B0502040204020203" charset="0"/>
              <a:ea typeface="Lato" panose="020F0502020204030203"/>
              <a:cs typeface="Bahnschrift" panose="020B0502040204020203" charset="0"/>
              <a:sym typeface="Lato" panose="020F0502020204030203"/>
            </a:endParaRPr>
          </a:p>
          <a:p>
            <a:pPr marL="171450" marR="0" lvl="0" indent="-171450" algn="l" rtl="0" font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en-GB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Công nghệ &amp; Gi</a:t>
            </a:r>
            <a:r>
              <a:rPr lang="en-US" altLang="en-US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á</a:t>
            </a:r>
            <a:r>
              <a:rPr lang="en-US" altLang="en-GB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o dục (</a:t>
            </a:r>
            <a:r>
              <a:rPr lang="vi-VN" altLang="en-US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Tệ</a:t>
            </a:r>
            <a:r>
              <a:rPr lang="en-US" altLang="en-GB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 - F1: 3%): </a:t>
            </a:r>
            <a:r>
              <a:rPr lang="" altLang="en-US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Đ</a:t>
            </a:r>
            <a:r>
              <a:rPr lang="en-US" altLang="en-GB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ặc tr</a:t>
            </a:r>
            <a:r>
              <a:rPr lang="" altLang="en-US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ư</a:t>
            </a:r>
            <a:r>
              <a:rPr lang="en-US" altLang="en-GB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ng bởi gi</a:t>
            </a:r>
            <a:r>
              <a:rPr lang="en-US" altLang="en-US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á</a:t>
            </a:r>
            <a:r>
              <a:rPr lang="en-US" altLang="en-GB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 cao và </a:t>
            </a:r>
            <a:r>
              <a:rPr lang="" altLang="en-US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đ</a:t>
            </a:r>
            <a:r>
              <a:rPr lang="en-US" altLang="en-GB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ối t</a:t>
            </a:r>
            <a:r>
              <a:rPr lang="" altLang="en-US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ư</a:t>
            </a:r>
            <a:r>
              <a:rPr lang="en-US" altLang="en-GB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ợng kh</a:t>
            </a:r>
            <a:r>
              <a:rPr lang="en-US" altLang="en-US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á</a:t>
            </a:r>
            <a:r>
              <a:rPr lang="en-US" altLang="en-GB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ch hàng cụ thể.</a:t>
            </a:r>
            <a:endParaRPr lang="en-US" altLang="en-GB" i="0" u="none" strike="noStrike" cap="none">
              <a:solidFill>
                <a:schemeClr val="tx1"/>
              </a:solidFill>
              <a:latin typeface="Bahnschrift" panose="020B0502040204020203" charset="0"/>
              <a:ea typeface="Lato" panose="020F0502020204030203"/>
              <a:cs typeface="Bahnschrift" panose="020B0502040204020203" charset="0"/>
              <a:sym typeface="Lato" panose="020F0502020204030203"/>
            </a:endParaRPr>
          </a:p>
          <a:p>
            <a:pPr marL="171450" marR="0" lvl="0" indent="-171450" algn="l" rtl="0" font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en-GB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Nhu cầu thiết yếu (Trung b</a:t>
            </a:r>
            <a:r>
              <a:rPr lang="en-US" altLang="en-US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ì</a:t>
            </a:r>
            <a:r>
              <a:rPr lang="en-US" altLang="en-GB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nh - F1: </a:t>
            </a:r>
            <a:r>
              <a:rPr lang="vi-VN" altLang="en-US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27</a:t>
            </a:r>
            <a:r>
              <a:rPr lang="en-US" altLang="en-GB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%): Kh</a:t>
            </a:r>
            <a:r>
              <a:rPr lang="en-US" altLang="en-US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ó</a:t>
            </a:r>
            <a:r>
              <a:rPr lang="en-US" altLang="en-GB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 dự </a:t>
            </a:r>
            <a:r>
              <a:rPr lang="" altLang="en-US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đ</a:t>
            </a:r>
            <a:r>
              <a:rPr lang="en-US" altLang="en-GB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o</a:t>
            </a:r>
            <a:r>
              <a:rPr lang="en-US" altLang="en-US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á</a:t>
            </a:r>
            <a:r>
              <a:rPr lang="en-US" altLang="en-GB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n h</a:t>
            </a:r>
            <a:r>
              <a:rPr lang="en-US" altLang="en-US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ơ</a:t>
            </a:r>
            <a:r>
              <a:rPr lang="en-US" altLang="en-GB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n do khung gi</a:t>
            </a:r>
            <a:r>
              <a:rPr lang="en-US" altLang="en-US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á</a:t>
            </a:r>
            <a:r>
              <a:rPr lang="en-US" altLang="en-GB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 </a:t>
            </a:r>
            <a:r>
              <a:rPr lang="" altLang="en-US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đ</a:t>
            </a:r>
            <a:r>
              <a:rPr lang="en-US" altLang="en-GB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a dạng và mặt hàng phong ph</a:t>
            </a:r>
            <a:r>
              <a:rPr lang="en-US" altLang="en-US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ú</a:t>
            </a:r>
            <a:r>
              <a:rPr lang="en-US" altLang="en-GB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.</a:t>
            </a:r>
            <a:endParaRPr lang="en-US" altLang="en-GB" i="0" u="none" strike="noStrike" cap="none">
              <a:solidFill>
                <a:schemeClr val="tx1"/>
              </a:solidFill>
              <a:latin typeface="Bahnschrift" panose="020B0502040204020203" charset="0"/>
              <a:ea typeface="Lato" panose="020F0502020204030203"/>
              <a:cs typeface="Bahnschrift" panose="020B0502040204020203" charset="0"/>
              <a:sym typeface="Lato" panose="020F0502020204030203"/>
            </a:endParaRPr>
          </a:p>
          <a:p>
            <a:pPr marL="0" marR="0" lvl="0" indent="0" algn="l" rtl="0" font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4. Kết luận: C</a:t>
            </a:r>
            <a:r>
              <a:rPr lang="en-US" altLang="en-US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ó</a:t>
            </a:r>
            <a:r>
              <a:rPr lang="en-US" altLang="en-GB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 thể dự </a:t>
            </a:r>
            <a:r>
              <a:rPr lang="" altLang="en-US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đ</a:t>
            </a:r>
            <a:r>
              <a:rPr lang="en-US" altLang="en-GB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o</a:t>
            </a:r>
            <a:r>
              <a:rPr lang="en-US" altLang="en-US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á</a:t>
            </a:r>
            <a:r>
              <a:rPr lang="en-US" altLang="en-GB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n ch</a:t>
            </a:r>
            <a:r>
              <a:rPr lang="en-US" altLang="en-US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í</a:t>
            </a:r>
            <a:r>
              <a:rPr lang="en-US" altLang="en-GB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nh x</a:t>
            </a:r>
            <a:r>
              <a:rPr lang="en-US" altLang="en-US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á</a:t>
            </a:r>
            <a:r>
              <a:rPr lang="en-US" altLang="en-GB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c không?</a:t>
            </a:r>
            <a:endParaRPr lang="en-US" altLang="en-GB" i="0" u="none" strike="noStrike" cap="none">
              <a:solidFill>
                <a:schemeClr val="tx1"/>
              </a:solidFill>
              <a:latin typeface="Bahnschrift" panose="020B0502040204020203" charset="0"/>
              <a:ea typeface="Lato" panose="020F0502020204030203"/>
              <a:cs typeface="Bahnschrift" panose="020B0502040204020203" charset="0"/>
              <a:sym typeface="Lato" panose="020F0502020204030203"/>
            </a:endParaRPr>
          </a:p>
          <a:p>
            <a:pPr marL="0" marR="0" lvl="0" indent="0" algn="l" rtl="0" font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C</a:t>
            </a:r>
            <a:r>
              <a:rPr lang="" altLang="en-US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Ó</a:t>
            </a:r>
            <a:r>
              <a:rPr lang="en-US" altLang="en-GB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, nh</a:t>
            </a:r>
            <a:r>
              <a:rPr lang="" altLang="en-US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ư</a:t>
            </a:r>
            <a:r>
              <a:rPr lang="en-US" altLang="en-GB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ng với c</a:t>
            </a:r>
            <a:r>
              <a:rPr lang="en-US" altLang="en-US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á</a:t>
            </a:r>
            <a:r>
              <a:rPr lang="en-US" altLang="en-GB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c </a:t>
            </a:r>
            <a:r>
              <a:rPr lang="" altLang="en-US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đ</a:t>
            </a:r>
            <a:r>
              <a:rPr lang="en-US" altLang="en-GB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iều kiện cụ thể:</a:t>
            </a:r>
            <a:endParaRPr lang="en-US" altLang="en-GB" i="0" u="none" strike="noStrike" cap="none">
              <a:solidFill>
                <a:schemeClr val="tx1"/>
              </a:solidFill>
              <a:latin typeface="Bahnschrift" panose="020B0502040204020203" charset="0"/>
              <a:ea typeface="Lato" panose="020F0502020204030203"/>
              <a:cs typeface="Bahnschrift" panose="020B0502040204020203" charset="0"/>
              <a:sym typeface="Lato" panose="020F0502020204030203"/>
            </a:endParaRPr>
          </a:p>
          <a:p>
            <a:pPr marL="171450" marR="0" lvl="0" indent="-171450" algn="l" rtl="0" font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en-GB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Khả thi: Khi dự </a:t>
            </a:r>
            <a:r>
              <a:rPr lang="" altLang="en-US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đ</a:t>
            </a:r>
            <a:r>
              <a:rPr lang="en-US" altLang="en-GB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o</a:t>
            </a:r>
            <a:r>
              <a:rPr lang="en-US" altLang="en-US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á</a:t>
            </a:r>
            <a:r>
              <a:rPr lang="en-US" altLang="en-GB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n theo 3 nh</a:t>
            </a:r>
            <a:r>
              <a:rPr lang="en-US" altLang="en-US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ó</a:t>
            </a:r>
            <a:r>
              <a:rPr lang="en-US" altLang="en-GB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m ngành hàng lớn (</a:t>
            </a:r>
            <a:r>
              <a:rPr lang="" altLang="en-US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Đ</a:t>
            </a:r>
            <a:r>
              <a:rPr lang="en-US" altLang="en-GB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ộ ch</a:t>
            </a:r>
            <a:r>
              <a:rPr lang="en-US" altLang="en-US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í</a:t>
            </a:r>
            <a:r>
              <a:rPr lang="en-US" altLang="en-GB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nh x</a:t>
            </a:r>
            <a:r>
              <a:rPr lang="en-US" altLang="en-US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á</a:t>
            </a:r>
            <a:r>
              <a:rPr lang="en-US" altLang="en-GB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c ~6</a:t>
            </a:r>
            <a:r>
              <a:rPr lang="vi-VN" altLang="en-US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0</a:t>
            </a:r>
            <a:r>
              <a:rPr lang="en-US" altLang="en-GB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%).</a:t>
            </a:r>
            <a:endParaRPr lang="en-US" altLang="en-GB" i="0" u="none" strike="noStrike" cap="none">
              <a:solidFill>
                <a:schemeClr val="tx1"/>
              </a:solidFill>
              <a:latin typeface="Bahnschrift" panose="020B0502040204020203" charset="0"/>
              <a:ea typeface="Lato" panose="020F0502020204030203"/>
              <a:cs typeface="Bahnschrift" panose="020B0502040204020203" charset="0"/>
              <a:sym typeface="Lato" panose="020F0502020204030203"/>
            </a:endParaRPr>
          </a:p>
          <a:p>
            <a:pPr marL="171450" marR="0" lvl="0" indent="-171450" algn="l" rtl="0" font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en-GB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Không khả thi: Nếu dự </a:t>
            </a:r>
            <a:r>
              <a:rPr lang="" altLang="en-US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đ</a:t>
            </a:r>
            <a:r>
              <a:rPr lang="en-US" altLang="en-GB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o</a:t>
            </a:r>
            <a:r>
              <a:rPr lang="en-US" altLang="en-US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á</a:t>
            </a:r>
            <a:r>
              <a:rPr lang="en-US" altLang="en-GB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n chi tiết 8 danh mục lẻ chỉ dựa tr</a:t>
            </a:r>
            <a:r>
              <a:rPr lang="en-US" altLang="en-US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ê</a:t>
            </a:r>
            <a:r>
              <a:rPr lang="en-US" altLang="en-GB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n thông tin nh</a:t>
            </a:r>
            <a:r>
              <a:rPr lang="en-US" altLang="en-US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â</a:t>
            </a:r>
            <a:r>
              <a:rPr lang="en-US" altLang="en-GB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n khẩu học (Tuổi, giới t</a:t>
            </a:r>
            <a:r>
              <a:rPr lang="en-US" altLang="en-US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í</a:t>
            </a:r>
            <a:r>
              <a:rPr lang="en-US" altLang="en-GB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nh).</a:t>
            </a:r>
            <a:endParaRPr lang="en-US" altLang="en-GB" i="0" u="none" strike="noStrike" cap="none">
              <a:solidFill>
                <a:schemeClr val="tx1"/>
              </a:solidFill>
              <a:latin typeface="Bahnschrift" panose="020B0502040204020203" charset="0"/>
              <a:ea typeface="Lato" panose="020F0502020204030203"/>
              <a:cs typeface="Bahnschrift" panose="020B0502040204020203" charset="0"/>
              <a:sym typeface="Lato" panose="020F0502020204030203"/>
            </a:endParaRPr>
          </a:p>
          <a:p>
            <a:pPr marL="171450" marR="0" lvl="0" indent="-171450" algn="l" rtl="0" font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en-GB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Yếu tố quyết </a:t>
            </a:r>
            <a:r>
              <a:rPr lang="" altLang="en-US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đ</a:t>
            </a:r>
            <a:r>
              <a:rPr lang="en-US" altLang="en-GB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ịnh: Bắt buộc phải c</a:t>
            </a:r>
            <a:r>
              <a:rPr lang="en-US" altLang="en-US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ó</a:t>
            </a:r>
            <a:r>
              <a:rPr lang="en-US" altLang="en-GB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 dữ liệu về Gi</a:t>
            </a:r>
            <a:r>
              <a:rPr lang="en-US" altLang="en-US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á</a:t>
            </a:r>
            <a:r>
              <a:rPr lang="en-US" altLang="en-GB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 và Số l</a:t>
            </a:r>
            <a:r>
              <a:rPr lang="" altLang="en-US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ư</a:t>
            </a:r>
            <a:r>
              <a:rPr lang="en-US" altLang="en-GB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ợng </a:t>
            </a:r>
            <a:r>
              <a:rPr lang="" altLang="en-US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đ</a:t>
            </a:r>
            <a:r>
              <a:rPr lang="en-US" altLang="en-GB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ể mô h</a:t>
            </a:r>
            <a:r>
              <a:rPr lang="en-US" altLang="en-US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ì</a:t>
            </a:r>
            <a:r>
              <a:rPr lang="en-US" altLang="en-GB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nh </a:t>
            </a:r>
            <a:r>
              <a:rPr lang="" altLang="en-US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đ</a:t>
            </a:r>
            <a:r>
              <a:rPr lang="en-US" altLang="en-GB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ạt </a:t>
            </a:r>
            <a:r>
              <a:rPr lang="" altLang="en-US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đ</a:t>
            </a:r>
            <a:r>
              <a:rPr lang="en-US" altLang="en-GB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ộ tin cậy cần thiết.</a:t>
            </a:r>
            <a:endParaRPr lang="en-US" altLang="en-GB" i="0" u="none" strike="noStrike" cap="none">
              <a:solidFill>
                <a:schemeClr val="tx1"/>
              </a:solidFill>
              <a:latin typeface="Bahnschrift" panose="020B0502040204020203" charset="0"/>
              <a:ea typeface="Lato" panose="020F0502020204030203"/>
              <a:cs typeface="Bahnschrift" panose="020B0502040204020203" charset="0"/>
              <a:sym typeface="Lato" panose="020F0502020204030203"/>
            </a:endParaRPr>
          </a:p>
          <a:p>
            <a:pPr marL="0" marR="0" lvl="0" indent="0" algn="l" rtl="0" font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5. Ứng dụng thực tế</a:t>
            </a:r>
            <a:endParaRPr lang="en-US" altLang="en-GB" i="0" u="none" strike="noStrike" cap="none">
              <a:solidFill>
                <a:schemeClr val="tx1"/>
              </a:solidFill>
              <a:latin typeface="Bahnschrift" panose="020B0502040204020203" charset="0"/>
              <a:ea typeface="Lato" panose="020F0502020204030203"/>
              <a:cs typeface="Bahnschrift" panose="020B0502040204020203" charset="0"/>
              <a:sym typeface="Lato" panose="020F0502020204030203"/>
            </a:endParaRPr>
          </a:p>
          <a:p>
            <a:pPr marL="171450" marR="0" lvl="0" indent="-171450" algn="l" rtl="0" font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en-GB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Hệ thống gợi </a:t>
            </a:r>
            <a:r>
              <a:rPr lang="" altLang="en-US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ý</a:t>
            </a:r>
            <a:r>
              <a:rPr lang="en-US" altLang="en-GB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: Tự </a:t>
            </a:r>
            <a:r>
              <a:rPr lang="" altLang="en-US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đ</a:t>
            </a:r>
            <a:r>
              <a:rPr lang="en-US" altLang="en-GB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ộng gợi </a:t>
            </a:r>
            <a:r>
              <a:rPr lang="" altLang="en-US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ý</a:t>
            </a:r>
            <a:r>
              <a:rPr lang="en-US" altLang="en-GB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 sản phẩm ph</a:t>
            </a:r>
            <a:r>
              <a:rPr lang="en-US" altLang="en-US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ù</a:t>
            </a:r>
            <a:r>
              <a:rPr lang="en-US" altLang="en-GB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 hợp khi biết ng</a:t>
            </a:r>
            <a:r>
              <a:rPr lang="en-US" altLang="en-US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â</a:t>
            </a:r>
            <a:r>
              <a:rPr lang="en-US" altLang="en-GB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n s</a:t>
            </a:r>
            <a:r>
              <a:rPr lang="en-US" altLang="en-US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á</a:t>
            </a:r>
            <a:r>
              <a:rPr lang="en-US" altLang="en-GB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ch và số l</a:t>
            </a:r>
            <a:r>
              <a:rPr lang="" altLang="en-US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ư</a:t>
            </a:r>
            <a:r>
              <a:rPr lang="en-US" altLang="en-GB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ợng kh</a:t>
            </a:r>
            <a:r>
              <a:rPr lang="en-US" altLang="en-US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á</a:t>
            </a:r>
            <a:r>
              <a:rPr lang="en-US" altLang="en-GB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ch </a:t>
            </a:r>
            <a:r>
              <a:rPr lang="" altLang="en-US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đ</a:t>
            </a:r>
            <a:r>
              <a:rPr lang="en-US" altLang="en-GB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ịnh mua.</a:t>
            </a:r>
            <a:endParaRPr lang="en-US" altLang="en-GB" i="0" u="none" strike="noStrike" cap="none">
              <a:solidFill>
                <a:schemeClr val="tx1"/>
              </a:solidFill>
              <a:latin typeface="Bahnschrift" panose="020B0502040204020203" charset="0"/>
              <a:ea typeface="Lato" panose="020F0502020204030203"/>
              <a:cs typeface="Bahnschrift" panose="020B0502040204020203" charset="0"/>
              <a:sym typeface="Lato" panose="020F0502020204030203"/>
            </a:endParaRPr>
          </a:p>
          <a:p>
            <a:pPr marL="171450" marR="0" lvl="0" indent="-171450" algn="l" rtl="0" font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en-GB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Quản l</a:t>
            </a:r>
            <a:r>
              <a:rPr lang="" altLang="en-US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ý</a:t>
            </a:r>
            <a:r>
              <a:rPr lang="en-US" altLang="en-GB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 kho b</a:t>
            </a:r>
            <a:r>
              <a:rPr lang="en-US" altLang="en-US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ã</a:t>
            </a:r>
            <a:r>
              <a:rPr lang="en-US" altLang="en-GB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i: Dự b</a:t>
            </a:r>
            <a:r>
              <a:rPr lang="en-US" altLang="en-US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á</a:t>
            </a:r>
            <a:r>
              <a:rPr lang="en-US" altLang="en-GB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o nhu cầu theo nh</a:t>
            </a:r>
            <a:r>
              <a:rPr lang="en-US" altLang="en-US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ó</a:t>
            </a:r>
            <a:r>
              <a:rPr lang="en-US" altLang="en-GB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m ngành hàng tại từng trung t</a:t>
            </a:r>
            <a:r>
              <a:rPr lang="en-US" altLang="en-US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â</a:t>
            </a:r>
            <a:r>
              <a:rPr lang="en-US" altLang="en-GB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m th</a:t>
            </a:r>
            <a:r>
              <a:rPr lang="" altLang="en-US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ư</a:t>
            </a:r>
            <a:r>
              <a:rPr lang="en-US" altLang="en-US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ơ</a:t>
            </a:r>
            <a:r>
              <a:rPr lang="en-US" altLang="en-GB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ng mại.</a:t>
            </a:r>
            <a:endParaRPr lang="en-US" altLang="en-GB" i="0" u="none" strike="noStrike" cap="none">
              <a:solidFill>
                <a:schemeClr val="tx1"/>
              </a:solidFill>
              <a:latin typeface="Bahnschrift" panose="020B0502040204020203" charset="0"/>
              <a:ea typeface="Lato" panose="020F0502020204030203"/>
              <a:cs typeface="Bahnschrift" panose="020B0502040204020203" charset="0"/>
              <a:sym typeface="Lato" panose="020F0502020204030203"/>
            </a:endParaRPr>
          </a:p>
          <a:p>
            <a:pPr marL="171450" marR="0" lvl="0" indent="-171450" algn="l" rtl="0" font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en-GB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Marketing: C</a:t>
            </a:r>
            <a:r>
              <a:rPr lang="en-US" altLang="en-US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á</a:t>
            </a:r>
            <a:r>
              <a:rPr lang="en-US" altLang="en-GB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 nh</a:t>
            </a:r>
            <a:r>
              <a:rPr lang="en-US" altLang="en-US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â</a:t>
            </a:r>
            <a:r>
              <a:rPr lang="en-US" altLang="en-GB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n h</a:t>
            </a:r>
            <a:r>
              <a:rPr lang="en-US" altLang="en-US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ó</a:t>
            </a:r>
            <a:r>
              <a:rPr lang="en-US" altLang="en-GB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a chiến dịch email dựa tr</a:t>
            </a:r>
            <a:r>
              <a:rPr lang="en-US" altLang="en-US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ê</a:t>
            </a:r>
            <a:r>
              <a:rPr lang="en-US" altLang="en-GB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n dự </a:t>
            </a:r>
            <a:r>
              <a:rPr lang="" altLang="en-US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đ</a:t>
            </a:r>
            <a:r>
              <a:rPr lang="en-US" altLang="en-GB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o</a:t>
            </a:r>
            <a:r>
              <a:rPr lang="en-US" altLang="en-US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á</a:t>
            </a:r>
            <a:r>
              <a:rPr lang="en-US" altLang="en-GB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n sở th</a:t>
            </a:r>
            <a:r>
              <a:rPr lang="en-US" altLang="en-US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í</a:t>
            </a:r>
            <a:r>
              <a:rPr lang="en-US" altLang="en-GB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ch kh</a:t>
            </a:r>
            <a:r>
              <a:rPr lang="en-US" altLang="en-US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á</a:t>
            </a:r>
            <a:r>
              <a:rPr lang="en-US" altLang="en-GB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ch hàng.</a:t>
            </a:r>
            <a:endParaRPr lang="en-US" altLang="en-GB" i="0" u="none" strike="noStrike" cap="none">
              <a:solidFill>
                <a:schemeClr val="tx1"/>
              </a:solidFill>
              <a:latin typeface="Bahnschrift" panose="020B0502040204020203" charset="0"/>
              <a:ea typeface="Lato" panose="020F0502020204030203"/>
              <a:cs typeface="Bahnschrift" panose="020B0502040204020203" charset="0"/>
              <a:sym typeface="Lato" panose="020F0502020204030203"/>
            </a:endParaRPr>
          </a:p>
          <a:p>
            <a:pPr marL="0" marR="0" lvl="0" indent="0" algn="l" rtl="0" font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endParaRPr lang="en-US" altLang="en-GB" i="0" u="none" strike="noStrike" cap="none">
              <a:solidFill>
                <a:schemeClr val="tx1"/>
              </a:solidFill>
              <a:latin typeface="Bahnschrift" panose="020B0502040204020203" charset="0"/>
              <a:ea typeface="Lato" panose="020F0502020204030203"/>
              <a:cs typeface="Bahnschrift" panose="020B0502040204020203" charset="0"/>
              <a:sym typeface="Lato" panose="020F0502020204030203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16" descr="image.png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144;p16" descr="image.png"/>
          <p:cNvPicPr preferRelativeResize="0"/>
          <p:nvPr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476250" y="1348740"/>
            <a:ext cx="11170285" cy="5021580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chemeClr val="tx1">
                <a:alpha val="7000"/>
              </a:schemeClr>
            </a:outerShdw>
          </a:effectLst>
        </p:spPr>
      </p:pic>
      <p:sp>
        <p:nvSpPr>
          <p:cNvPr id="8" name="Google Shape;126;p15"/>
          <p:cNvSpPr txBox="1"/>
          <p:nvPr>
            <p:custDataLst>
              <p:tags r:id="rId4"/>
            </p:custDataLst>
          </p:nvPr>
        </p:nvSpPr>
        <p:spPr>
          <a:xfrm>
            <a:off x="1501140" y="241935"/>
            <a:ext cx="9598660" cy="735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 font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600" b="1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Xu h</a:t>
            </a:r>
            <a:r>
              <a:rPr lang="en-US" altLang="en-US" sz="1600" b="1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ư</a:t>
            </a:r>
            <a:r>
              <a:rPr lang="en-US" altLang="en-GB" sz="1600" b="1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ớng mua sắm thay </a:t>
            </a:r>
            <a:r>
              <a:rPr lang="en-US" altLang="en-US" sz="1600" b="1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đ</a:t>
            </a:r>
            <a:r>
              <a:rPr lang="en-US" altLang="en-GB" sz="1600" b="1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ổi nh</a:t>
            </a:r>
            <a:r>
              <a:rPr lang="en-US" altLang="en-US" sz="1600" b="1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ư</a:t>
            </a:r>
            <a:r>
              <a:rPr lang="en-US" altLang="en-GB" sz="1600" b="1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 thế nào theo thời gian? C</a:t>
            </a:r>
            <a:r>
              <a:rPr lang="en-US" altLang="en-US" sz="1600" b="1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ó</a:t>
            </a:r>
            <a:r>
              <a:rPr lang="en-US" altLang="en-GB" sz="1600" b="1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 sự kh</a:t>
            </a:r>
            <a:r>
              <a:rPr lang="en-US" altLang="en-US" sz="1600" b="1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á</a:t>
            </a:r>
            <a:r>
              <a:rPr lang="en-US" altLang="en-GB" sz="1600" b="1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c biệt </a:t>
            </a:r>
            <a:r>
              <a:rPr lang="en-US" altLang="en-US" sz="1600" b="1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đá</a:t>
            </a:r>
            <a:r>
              <a:rPr lang="en-US" altLang="en-GB" sz="1600" b="1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ng kể giữa c</a:t>
            </a:r>
            <a:r>
              <a:rPr lang="en-US" altLang="en-US" sz="1600" b="1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á</a:t>
            </a:r>
            <a:r>
              <a:rPr lang="en-US" altLang="en-GB" sz="1600" b="1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c ngày trong tuần, giờ trong ngày, hoặc c</a:t>
            </a:r>
            <a:r>
              <a:rPr lang="en-US" altLang="en-US" sz="1600" b="1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á</a:t>
            </a:r>
            <a:r>
              <a:rPr lang="en-US" altLang="en-GB" sz="1600" b="1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c giai </a:t>
            </a:r>
            <a:r>
              <a:rPr lang="en-US" altLang="en-US" sz="1600" b="1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đ</a:t>
            </a:r>
            <a:r>
              <a:rPr lang="en-US" altLang="en-GB" sz="1600" b="1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oạn kh</a:t>
            </a:r>
            <a:r>
              <a:rPr lang="en-US" altLang="en-US" sz="1600" b="1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á</a:t>
            </a:r>
            <a:r>
              <a:rPr lang="en-US" altLang="en-GB" sz="1600" b="1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c nhau trong n</a:t>
            </a:r>
            <a:r>
              <a:rPr lang="en-US" altLang="en-US" sz="1600" b="1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ă</a:t>
            </a:r>
            <a:r>
              <a:rPr lang="en-US" altLang="en-GB" sz="1600" b="1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m không?</a:t>
            </a:r>
            <a:endParaRPr lang="en-US" altLang="en-GB" sz="1600" b="1" i="0" u="none" strike="noStrike" cap="none">
              <a:solidFill>
                <a:schemeClr val="tx1"/>
              </a:solidFill>
              <a:latin typeface="Bahnschrift" panose="020B0502040204020203" charset="0"/>
              <a:ea typeface="Lato" panose="020F0502020204030203"/>
              <a:cs typeface="Bahnschrift" panose="020B0502040204020203" charset="0"/>
              <a:sym typeface="Lato" panose="020F0502020204030203"/>
            </a:endParaRPr>
          </a:p>
        </p:txBody>
      </p:sp>
      <p:sp>
        <p:nvSpPr>
          <p:cNvPr id="15" name="Text Box 14"/>
          <p:cNvSpPr txBox="1"/>
          <p:nvPr>
            <p:custDataLst>
              <p:tags r:id="rId5"/>
            </p:custDataLst>
          </p:nvPr>
        </p:nvSpPr>
        <p:spPr>
          <a:xfrm>
            <a:off x="475615" y="297180"/>
            <a:ext cx="743585" cy="678815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p>
            <a:pPr algn="ctr" fontAlgn="ctr"/>
            <a:r>
              <a:rPr lang="vi-VN" altLang="en-GB" sz="3200">
                <a:solidFill>
                  <a:srgbClr val="FF6B35"/>
                </a:solidFill>
                <a:latin typeface="Bahnschrift" panose="020B0502040204020203" charset="0"/>
                <a:cs typeface="Bahnschrift" panose="020B0502040204020203" charset="0"/>
              </a:rPr>
              <a:t>4</a:t>
            </a:r>
            <a:endParaRPr lang="vi-VN" altLang="en-GB" sz="3200">
              <a:solidFill>
                <a:srgbClr val="FF6B35"/>
              </a:solidFill>
              <a:latin typeface="Bahnschrift" panose="020B0502040204020203" charset="0"/>
              <a:cs typeface="Bahnschrift" panose="020B0502040204020203" charset="0"/>
            </a:endParaRPr>
          </a:p>
        </p:txBody>
      </p:sp>
      <p:sp>
        <p:nvSpPr>
          <p:cNvPr id="1" name="Google Shape;126;p15"/>
          <p:cNvSpPr txBox="1"/>
          <p:nvPr>
            <p:custDataLst>
              <p:tags r:id="rId6"/>
            </p:custDataLst>
          </p:nvPr>
        </p:nvSpPr>
        <p:spPr>
          <a:xfrm>
            <a:off x="962660" y="1348105"/>
            <a:ext cx="9743440" cy="5022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 font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1. Biến </a:t>
            </a:r>
            <a:r>
              <a:rPr lang="" altLang="en-US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đ</a:t>
            </a:r>
            <a:r>
              <a:rPr lang="en-US" altLang="en-GB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ộng theo Giờ (Daily Patterns)</a:t>
            </a:r>
            <a:endParaRPr lang="en-US" altLang="en-GB" i="0" u="none" strike="noStrike" cap="none">
              <a:solidFill>
                <a:schemeClr val="tx1"/>
              </a:solidFill>
              <a:latin typeface="Bahnschrift" panose="020B0502040204020203" charset="0"/>
              <a:ea typeface="Lato" panose="020F0502020204030203"/>
              <a:cs typeface="Bahnschrift" panose="020B0502040204020203" charset="0"/>
              <a:sym typeface="Lato" panose="020F0502020204030203"/>
            </a:endParaRPr>
          </a:p>
          <a:p>
            <a:pPr marL="285750" marR="0" lvl="0" indent="-285750" algn="l" rtl="0" font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en-GB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Khung giờ vàng (14:00 - 17:00): Chiếm 35-40% tổng l</a:t>
            </a:r>
            <a:r>
              <a:rPr lang="" altLang="en-US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ư</a:t>
            </a:r>
            <a:r>
              <a:rPr lang="en-US" altLang="en-GB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ợng giao dịch. Gi</a:t>
            </a:r>
            <a:r>
              <a:rPr lang="en-US" altLang="en-US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á</a:t>
            </a:r>
            <a:r>
              <a:rPr lang="en-US" altLang="en-GB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 trị </a:t>
            </a:r>
            <a:r>
              <a:rPr lang="" altLang="en-US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đ</a:t>
            </a:r>
            <a:r>
              <a:rPr lang="en-US" altLang="en-US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ơ</a:t>
            </a:r>
            <a:r>
              <a:rPr lang="en-US" altLang="en-GB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n hàng cao nhất ($350-$400).</a:t>
            </a:r>
            <a:endParaRPr lang="en-US" altLang="en-GB" i="0" u="none" strike="noStrike" cap="none">
              <a:solidFill>
                <a:schemeClr val="tx1"/>
              </a:solidFill>
              <a:latin typeface="Bahnschrift" panose="020B0502040204020203" charset="0"/>
              <a:ea typeface="Lato" panose="020F0502020204030203"/>
              <a:cs typeface="Bahnschrift" panose="020B0502040204020203" charset="0"/>
              <a:sym typeface="Lato" panose="020F0502020204030203"/>
            </a:endParaRPr>
          </a:p>
          <a:p>
            <a:pPr marL="285750" marR="0" lvl="0" indent="-285750" algn="l" rtl="0" font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en-GB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Khung giờ tối (18:00 - 21:00): </a:t>
            </a:r>
            <a:r>
              <a:rPr lang="" altLang="en-US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Đ</a:t>
            </a:r>
            <a:r>
              <a:rPr lang="en-US" altLang="en-GB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ỉnh </a:t>
            </a:r>
            <a:r>
              <a:rPr lang="" altLang="en-US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đ</a:t>
            </a:r>
            <a:r>
              <a:rPr lang="en-US" altLang="en-GB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iểm thứ hai (25-30% giao dịch), chủ yếu là giới v</a:t>
            </a:r>
            <a:r>
              <a:rPr lang="" altLang="en-US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ă</a:t>
            </a:r>
            <a:r>
              <a:rPr lang="en-US" altLang="en-GB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n ph</a:t>
            </a:r>
            <a:r>
              <a:rPr lang="en-US" altLang="en-US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ò</a:t>
            </a:r>
            <a:r>
              <a:rPr lang="en-US" altLang="en-GB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ng và </a:t>
            </a:r>
            <a:r>
              <a:rPr lang="" altLang="en-US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ă</a:t>
            </a:r>
            <a:r>
              <a:rPr lang="en-US" altLang="en-GB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n uống/giải tr</a:t>
            </a:r>
            <a:r>
              <a:rPr lang="en-US" altLang="en-US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í</a:t>
            </a:r>
            <a:r>
              <a:rPr lang="en-US" altLang="en-GB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.</a:t>
            </a:r>
            <a:endParaRPr lang="en-US" altLang="en-GB" i="0" u="none" strike="noStrike" cap="none">
              <a:solidFill>
                <a:schemeClr val="tx1"/>
              </a:solidFill>
              <a:latin typeface="Bahnschrift" panose="020B0502040204020203" charset="0"/>
              <a:ea typeface="Lato" panose="020F0502020204030203"/>
              <a:cs typeface="Bahnschrift" panose="020B0502040204020203" charset="0"/>
              <a:sym typeface="Lato" panose="020F0502020204030203"/>
            </a:endParaRPr>
          </a:p>
          <a:p>
            <a:pPr marL="285750" marR="0" lvl="0" indent="-285750" algn="l" rtl="0" font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en-GB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Khung giờ s</a:t>
            </a:r>
            <a:r>
              <a:rPr lang="en-US" altLang="en-US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á</a:t>
            </a:r>
            <a:r>
              <a:rPr lang="en-US" altLang="en-GB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ng (10:00 - 12:00): L</a:t>
            </a:r>
            <a:r>
              <a:rPr lang="" altLang="en-US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ư</a:t>
            </a:r>
            <a:r>
              <a:rPr lang="en-US" altLang="en-GB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u l</a:t>
            </a:r>
            <a:r>
              <a:rPr lang="" altLang="en-US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ư</a:t>
            </a:r>
            <a:r>
              <a:rPr lang="en-US" altLang="en-GB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ợng thấp nhất, tập trung vào nh</a:t>
            </a:r>
            <a:r>
              <a:rPr lang="en-US" altLang="en-US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ó</a:t>
            </a:r>
            <a:r>
              <a:rPr lang="en-US" altLang="en-GB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m kh</a:t>
            </a:r>
            <a:r>
              <a:rPr lang="en-US" altLang="en-US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á</a:t>
            </a:r>
            <a:r>
              <a:rPr lang="en-US" altLang="en-GB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ch hàng cao tuổi và mặt hàng thiết yếu.</a:t>
            </a:r>
            <a:endParaRPr lang="en-US" altLang="en-GB" i="0" u="none" strike="noStrike" cap="none">
              <a:solidFill>
                <a:schemeClr val="tx1"/>
              </a:solidFill>
              <a:latin typeface="Bahnschrift" panose="020B0502040204020203" charset="0"/>
              <a:ea typeface="Lato" panose="020F0502020204030203"/>
              <a:cs typeface="Bahnschrift" panose="020B0502040204020203" charset="0"/>
              <a:sym typeface="Lato" panose="020F0502020204030203"/>
            </a:endParaRPr>
          </a:p>
          <a:p>
            <a:pPr marL="0" marR="0" lvl="0" indent="0" algn="l" rtl="0" font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2. Biến </a:t>
            </a:r>
            <a:r>
              <a:rPr lang="" altLang="en-US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đ</a:t>
            </a:r>
            <a:r>
              <a:rPr lang="en-US" altLang="en-GB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ộng theo Ngày (Weekly Patterns)</a:t>
            </a:r>
            <a:endParaRPr lang="en-US" altLang="en-GB" i="0" u="none" strike="noStrike" cap="none">
              <a:solidFill>
                <a:schemeClr val="tx1"/>
              </a:solidFill>
              <a:latin typeface="Bahnschrift" panose="020B0502040204020203" charset="0"/>
              <a:ea typeface="Lato" panose="020F0502020204030203"/>
              <a:cs typeface="Bahnschrift" panose="020B0502040204020203" charset="0"/>
              <a:sym typeface="Lato" panose="020F0502020204030203"/>
            </a:endParaRPr>
          </a:p>
          <a:p>
            <a:pPr marL="285750" marR="0" lvl="0" indent="-285750" algn="l" rtl="0" font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en-GB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Cuối tuần (T7 &amp; CN) b</a:t>
            </a:r>
            <a:r>
              <a:rPr lang="en-US" altLang="en-US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ù</a:t>
            </a:r>
            <a:r>
              <a:rPr lang="en-US" altLang="en-GB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ng nổ: * Doanh thu +35%, l</a:t>
            </a:r>
            <a:r>
              <a:rPr lang="" altLang="en-US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ư</a:t>
            </a:r>
            <a:r>
              <a:rPr lang="en-US" altLang="en-GB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u l</a:t>
            </a:r>
            <a:r>
              <a:rPr lang="" altLang="en-US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ư</a:t>
            </a:r>
            <a:r>
              <a:rPr lang="en-US" altLang="en-GB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ợng kh</a:t>
            </a:r>
            <a:r>
              <a:rPr lang="en-US" altLang="en-US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á</a:t>
            </a:r>
            <a:r>
              <a:rPr lang="en-US" altLang="en-GB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ch +45% so với ngày th</a:t>
            </a:r>
            <a:r>
              <a:rPr lang="" altLang="en-US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ư</a:t>
            </a:r>
            <a:r>
              <a:rPr lang="en-US" altLang="en-GB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ờng.</a:t>
            </a:r>
            <a:endParaRPr lang="en-US" altLang="en-GB" i="0" u="none" strike="noStrike" cap="none">
              <a:solidFill>
                <a:schemeClr val="tx1"/>
              </a:solidFill>
              <a:latin typeface="Bahnschrift" panose="020B0502040204020203" charset="0"/>
              <a:ea typeface="Lato" panose="020F0502020204030203"/>
              <a:cs typeface="Bahnschrift" panose="020B0502040204020203" charset="0"/>
              <a:sym typeface="Lato" panose="020F0502020204030203"/>
            </a:endParaRPr>
          </a:p>
          <a:p>
            <a:pPr marL="285750" marR="0" lvl="0" indent="-285750" algn="l" rtl="0" font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en-GB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Hành vi: Mua sắm gia </a:t>
            </a:r>
            <a:r>
              <a:rPr lang="" altLang="en-US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đ</a:t>
            </a:r>
            <a:r>
              <a:rPr lang="en-US" altLang="en-US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ì</a:t>
            </a:r>
            <a:r>
              <a:rPr lang="en-US" altLang="en-GB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nh, dạo ch</a:t>
            </a:r>
            <a:r>
              <a:rPr lang="en-US" altLang="en-US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ơ</a:t>
            </a:r>
            <a:r>
              <a:rPr lang="en-US" altLang="en-GB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i (dwell time dài), </a:t>
            </a:r>
            <a:r>
              <a:rPr lang="" altLang="en-US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ư</a:t>
            </a:r>
            <a:r>
              <a:rPr lang="en-US" altLang="en-GB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u ti</a:t>
            </a:r>
            <a:r>
              <a:rPr lang="en-US" altLang="en-US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ê</a:t>
            </a:r>
            <a:r>
              <a:rPr lang="en-US" altLang="en-GB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n nh</a:t>
            </a:r>
            <a:r>
              <a:rPr lang="en-US" altLang="en-US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ó</a:t>
            </a:r>
            <a:r>
              <a:rPr lang="en-US" altLang="en-GB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m ngành Thời trang.</a:t>
            </a:r>
            <a:endParaRPr lang="en-US" altLang="en-GB" i="0" u="none" strike="noStrike" cap="none">
              <a:solidFill>
                <a:schemeClr val="tx1"/>
              </a:solidFill>
              <a:latin typeface="Bahnschrift" panose="020B0502040204020203" charset="0"/>
              <a:ea typeface="Lato" panose="020F0502020204030203"/>
              <a:cs typeface="Bahnschrift" panose="020B0502040204020203" charset="0"/>
              <a:sym typeface="Lato" panose="020F0502020204030203"/>
            </a:endParaRPr>
          </a:p>
          <a:p>
            <a:pPr marL="285750" marR="0" lvl="0" indent="-285750" algn="l" rtl="0" font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en-GB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Ngày th</a:t>
            </a:r>
            <a:r>
              <a:rPr lang="" altLang="en-US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ư</a:t>
            </a:r>
            <a:r>
              <a:rPr lang="en-US" altLang="en-GB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ờng (T2 - T6): Ổn </a:t>
            </a:r>
            <a:r>
              <a:rPr lang="" altLang="en-US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đ</a:t>
            </a:r>
            <a:r>
              <a:rPr lang="en-US" altLang="en-GB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ịnh, kh</a:t>
            </a:r>
            <a:r>
              <a:rPr lang="en-US" altLang="en-US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á</a:t>
            </a:r>
            <a:r>
              <a:rPr lang="en-US" altLang="en-GB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ch hàng </a:t>
            </a:r>
            <a:r>
              <a:rPr lang="" altLang="en-US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ư</a:t>
            </a:r>
            <a:r>
              <a:rPr lang="en-US" altLang="en-GB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u ti</a:t>
            </a:r>
            <a:r>
              <a:rPr lang="en-US" altLang="en-US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ê</a:t>
            </a:r>
            <a:r>
              <a:rPr lang="en-US" altLang="en-GB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n sự nhanh ch</a:t>
            </a:r>
            <a:r>
              <a:rPr lang="en-US" altLang="en-US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ó</a:t>
            </a:r>
            <a:r>
              <a:rPr lang="en-US" altLang="en-GB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ng và c</a:t>
            </a:r>
            <a:r>
              <a:rPr lang="en-US" altLang="en-US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á</a:t>
            </a:r>
            <a:r>
              <a:rPr lang="en-US" altLang="en-GB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c mặt hàng nhu cầu thiết yếu.</a:t>
            </a:r>
            <a:endParaRPr lang="en-US" altLang="en-GB" i="0" u="none" strike="noStrike" cap="none">
              <a:solidFill>
                <a:schemeClr val="tx1"/>
              </a:solidFill>
              <a:latin typeface="Bahnschrift" panose="020B0502040204020203" charset="0"/>
              <a:ea typeface="Lato" panose="020F0502020204030203"/>
              <a:cs typeface="Bahnschrift" panose="020B0502040204020203" charset="0"/>
              <a:sym typeface="Lato" panose="020F0502020204030203"/>
            </a:endParaRPr>
          </a:p>
          <a:p>
            <a:pPr marL="0" marR="0" lvl="0" indent="0" algn="l" rtl="0" font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3. Biến </a:t>
            </a:r>
            <a:r>
              <a:rPr lang="" altLang="en-US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đ</a:t>
            </a:r>
            <a:r>
              <a:rPr lang="en-US" altLang="en-GB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ộng theo M</a:t>
            </a:r>
            <a:r>
              <a:rPr lang="en-US" altLang="en-US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ù</a:t>
            </a:r>
            <a:r>
              <a:rPr lang="en-US" altLang="en-GB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a (Seasonal Patterns)</a:t>
            </a:r>
            <a:endParaRPr lang="en-US" altLang="en-GB" i="0" u="none" strike="noStrike" cap="none">
              <a:solidFill>
                <a:schemeClr val="tx1"/>
              </a:solidFill>
              <a:latin typeface="Bahnschrift" panose="020B0502040204020203" charset="0"/>
              <a:ea typeface="Lato" panose="020F0502020204030203"/>
              <a:cs typeface="Bahnschrift" panose="020B0502040204020203" charset="0"/>
              <a:sym typeface="Lato" panose="020F0502020204030203"/>
            </a:endParaRPr>
          </a:p>
          <a:p>
            <a:pPr marL="285750" marR="0" lvl="0" indent="-285750" algn="l" rtl="0" font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en-GB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Qu</a:t>
            </a:r>
            <a:r>
              <a:rPr lang="" altLang="en-US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ý</a:t>
            </a:r>
            <a:r>
              <a:rPr lang="en-US" altLang="en-GB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 4 (Cao </a:t>
            </a:r>
            <a:r>
              <a:rPr lang="" altLang="en-US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đ</a:t>
            </a:r>
            <a:r>
              <a:rPr lang="en-US" altLang="en-GB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iểm lễ hội): Chiếm 31% doanh thu n</a:t>
            </a:r>
            <a:r>
              <a:rPr lang="" altLang="en-US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ă</a:t>
            </a:r>
            <a:r>
              <a:rPr lang="en-US" altLang="en-GB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m. Ri</a:t>
            </a:r>
            <a:r>
              <a:rPr lang="en-US" altLang="en-US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ê</a:t>
            </a:r>
            <a:r>
              <a:rPr lang="en-US" altLang="en-GB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ng th</a:t>
            </a:r>
            <a:r>
              <a:rPr lang="en-US" altLang="en-US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á</a:t>
            </a:r>
            <a:r>
              <a:rPr lang="en-US" altLang="en-GB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ng 12 l</a:t>
            </a:r>
            <a:r>
              <a:rPr lang="" altLang="en-US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ư</a:t>
            </a:r>
            <a:r>
              <a:rPr lang="en-US" altLang="en-GB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u l</a:t>
            </a:r>
            <a:r>
              <a:rPr lang="" altLang="en-US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ư</a:t>
            </a:r>
            <a:r>
              <a:rPr lang="en-US" altLang="en-GB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ợng kh</a:t>
            </a:r>
            <a:r>
              <a:rPr lang="en-US" altLang="en-US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á</a:t>
            </a:r>
            <a:r>
              <a:rPr lang="en-US" altLang="en-GB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ch t</a:t>
            </a:r>
            <a:r>
              <a:rPr lang="" altLang="en-US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ă</a:t>
            </a:r>
            <a:r>
              <a:rPr lang="en-US" altLang="en-GB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ng 50%.</a:t>
            </a:r>
            <a:endParaRPr lang="en-US" altLang="en-GB" i="0" u="none" strike="noStrike" cap="none">
              <a:solidFill>
                <a:schemeClr val="tx1"/>
              </a:solidFill>
              <a:latin typeface="Bahnschrift" panose="020B0502040204020203" charset="0"/>
              <a:ea typeface="Lato" panose="020F0502020204030203"/>
              <a:cs typeface="Bahnschrift" panose="020B0502040204020203" charset="0"/>
              <a:sym typeface="Lato" panose="020F0502020204030203"/>
            </a:endParaRPr>
          </a:p>
          <a:p>
            <a:pPr marL="285750" marR="0" lvl="0" indent="-285750" algn="l" rtl="0" font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en-GB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Qu</a:t>
            </a:r>
            <a:r>
              <a:rPr lang="" altLang="en-US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ý</a:t>
            </a:r>
            <a:r>
              <a:rPr lang="en-US" altLang="en-GB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 3: </a:t>
            </a:r>
            <a:r>
              <a:rPr lang="" altLang="en-US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Đ</a:t>
            </a:r>
            <a:r>
              <a:rPr lang="en-US" altLang="en-GB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ỉnh </a:t>
            </a:r>
            <a:r>
              <a:rPr lang="" altLang="en-US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đ</a:t>
            </a:r>
            <a:r>
              <a:rPr lang="en-US" altLang="en-GB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iểm thứ hai nhờ m</a:t>
            </a:r>
            <a:r>
              <a:rPr lang="en-US" altLang="en-US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ù</a:t>
            </a:r>
            <a:r>
              <a:rPr lang="en-US" altLang="en-GB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a du lịch và mua sắm tựu tr</a:t>
            </a:r>
            <a:r>
              <a:rPr lang="" altLang="en-US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ư</a:t>
            </a:r>
            <a:r>
              <a:rPr lang="en-US" altLang="en-GB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ờng (Back to school).</a:t>
            </a:r>
            <a:endParaRPr lang="en-US" altLang="en-GB" i="0" u="none" strike="noStrike" cap="none">
              <a:solidFill>
                <a:schemeClr val="tx1"/>
              </a:solidFill>
              <a:latin typeface="Bahnschrift" panose="020B0502040204020203" charset="0"/>
              <a:ea typeface="Lato" panose="020F0502020204030203"/>
              <a:cs typeface="Bahnschrift" panose="020B0502040204020203" charset="0"/>
              <a:sym typeface="Lato" panose="020F0502020204030203"/>
            </a:endParaRPr>
          </a:p>
          <a:p>
            <a:pPr marL="285750" marR="0" lvl="0" indent="-285750" algn="l" rtl="0" font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en-GB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Qu</a:t>
            </a:r>
            <a:r>
              <a:rPr lang="" altLang="en-US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ý</a:t>
            </a:r>
            <a:r>
              <a:rPr lang="en-US" altLang="en-GB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 1: Giai </a:t>
            </a:r>
            <a:r>
              <a:rPr lang="" altLang="en-US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đ</a:t>
            </a:r>
            <a:r>
              <a:rPr lang="en-US" altLang="en-GB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oạn thấp </a:t>
            </a:r>
            <a:r>
              <a:rPr lang="" altLang="en-US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đ</a:t>
            </a:r>
            <a:r>
              <a:rPr lang="en-US" altLang="en-GB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iểm nhất (18% doanh thu) do t</a:t>
            </a:r>
            <a:r>
              <a:rPr lang="en-US" altLang="en-US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â</a:t>
            </a:r>
            <a:r>
              <a:rPr lang="en-US" altLang="en-GB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m l</a:t>
            </a:r>
            <a:r>
              <a:rPr lang="" altLang="en-US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ý</a:t>
            </a:r>
            <a:r>
              <a:rPr lang="en-US" altLang="en-GB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 thắt chặt chi ti</a:t>
            </a:r>
            <a:r>
              <a:rPr lang="en-US" altLang="en-US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ê</a:t>
            </a:r>
            <a:r>
              <a:rPr lang="en-US" altLang="en-GB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u sau lễ Tết.</a:t>
            </a:r>
            <a:endParaRPr lang="en-US" altLang="en-GB" i="0" u="none" strike="noStrike" cap="none">
              <a:solidFill>
                <a:schemeClr val="tx1"/>
              </a:solidFill>
              <a:latin typeface="Bahnschrift" panose="020B0502040204020203" charset="0"/>
              <a:ea typeface="Lato" panose="020F0502020204030203"/>
              <a:cs typeface="Bahnschrift" panose="020B0502040204020203" charset="0"/>
              <a:sym typeface="Lato" panose="020F0502020204030203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16" descr="image.png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144;p16" descr="image.png"/>
          <p:cNvPicPr preferRelativeResize="0"/>
          <p:nvPr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476250" y="1348740"/>
            <a:ext cx="11170285" cy="5021580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chemeClr val="tx1">
                <a:alpha val="7000"/>
              </a:schemeClr>
            </a:outerShdw>
          </a:effectLst>
        </p:spPr>
      </p:pic>
      <p:sp>
        <p:nvSpPr>
          <p:cNvPr id="8" name="Google Shape;126;p15"/>
          <p:cNvSpPr txBox="1"/>
          <p:nvPr>
            <p:custDataLst>
              <p:tags r:id="rId4"/>
            </p:custDataLst>
          </p:nvPr>
        </p:nvSpPr>
        <p:spPr>
          <a:xfrm>
            <a:off x="1501140" y="241935"/>
            <a:ext cx="9598660" cy="735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 font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600" b="1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Xu h</a:t>
            </a:r>
            <a:r>
              <a:rPr lang="en-US" altLang="en-US" sz="1600" b="1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ư</a:t>
            </a:r>
            <a:r>
              <a:rPr lang="en-US" altLang="en-GB" sz="1600" b="1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ớng mua sắm thay </a:t>
            </a:r>
            <a:r>
              <a:rPr lang="en-US" altLang="en-US" sz="1600" b="1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đ</a:t>
            </a:r>
            <a:r>
              <a:rPr lang="en-US" altLang="en-GB" sz="1600" b="1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ổi nh</a:t>
            </a:r>
            <a:r>
              <a:rPr lang="en-US" altLang="en-US" sz="1600" b="1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ư</a:t>
            </a:r>
            <a:r>
              <a:rPr lang="en-US" altLang="en-GB" sz="1600" b="1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 thế nào theo thời gian? C</a:t>
            </a:r>
            <a:r>
              <a:rPr lang="en-US" altLang="en-US" sz="1600" b="1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ó</a:t>
            </a:r>
            <a:r>
              <a:rPr lang="en-US" altLang="en-GB" sz="1600" b="1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 sự kh</a:t>
            </a:r>
            <a:r>
              <a:rPr lang="en-US" altLang="en-US" sz="1600" b="1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á</a:t>
            </a:r>
            <a:r>
              <a:rPr lang="en-US" altLang="en-GB" sz="1600" b="1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c biệt </a:t>
            </a:r>
            <a:r>
              <a:rPr lang="en-US" altLang="en-US" sz="1600" b="1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đá</a:t>
            </a:r>
            <a:r>
              <a:rPr lang="en-US" altLang="en-GB" sz="1600" b="1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ng kể giữa c</a:t>
            </a:r>
            <a:r>
              <a:rPr lang="en-US" altLang="en-US" sz="1600" b="1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á</a:t>
            </a:r>
            <a:r>
              <a:rPr lang="en-US" altLang="en-GB" sz="1600" b="1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c ngày trong tuần, giờ trong ngày, hoặc c</a:t>
            </a:r>
            <a:r>
              <a:rPr lang="en-US" altLang="en-US" sz="1600" b="1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á</a:t>
            </a:r>
            <a:r>
              <a:rPr lang="en-US" altLang="en-GB" sz="1600" b="1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c giai </a:t>
            </a:r>
            <a:r>
              <a:rPr lang="en-US" altLang="en-US" sz="1600" b="1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đ</a:t>
            </a:r>
            <a:r>
              <a:rPr lang="en-US" altLang="en-GB" sz="1600" b="1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oạn kh</a:t>
            </a:r>
            <a:r>
              <a:rPr lang="en-US" altLang="en-US" sz="1600" b="1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á</a:t>
            </a:r>
            <a:r>
              <a:rPr lang="en-US" altLang="en-GB" sz="1600" b="1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c nhau trong n</a:t>
            </a:r>
            <a:r>
              <a:rPr lang="en-US" altLang="en-US" sz="1600" b="1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ă</a:t>
            </a:r>
            <a:r>
              <a:rPr lang="en-US" altLang="en-GB" sz="1600" b="1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m không?</a:t>
            </a:r>
            <a:endParaRPr lang="en-US" altLang="en-GB" sz="1600" b="1" i="0" u="none" strike="noStrike" cap="none">
              <a:solidFill>
                <a:schemeClr val="tx1"/>
              </a:solidFill>
              <a:latin typeface="Bahnschrift" panose="020B0502040204020203" charset="0"/>
              <a:ea typeface="Lato" panose="020F0502020204030203"/>
              <a:cs typeface="Bahnschrift" panose="020B0502040204020203" charset="0"/>
              <a:sym typeface="Lato" panose="020F0502020204030203"/>
            </a:endParaRPr>
          </a:p>
        </p:txBody>
      </p:sp>
      <p:sp>
        <p:nvSpPr>
          <p:cNvPr id="15" name="Text Box 14"/>
          <p:cNvSpPr txBox="1"/>
          <p:nvPr>
            <p:custDataLst>
              <p:tags r:id="rId5"/>
            </p:custDataLst>
          </p:nvPr>
        </p:nvSpPr>
        <p:spPr>
          <a:xfrm>
            <a:off x="475615" y="297180"/>
            <a:ext cx="743585" cy="678815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p>
            <a:pPr algn="ctr" fontAlgn="ctr"/>
            <a:r>
              <a:rPr lang="vi-VN" altLang="en-GB" sz="3200">
                <a:solidFill>
                  <a:srgbClr val="FF6B35"/>
                </a:solidFill>
                <a:latin typeface="Bahnschrift" panose="020B0502040204020203" charset="0"/>
                <a:cs typeface="Bahnschrift" panose="020B0502040204020203" charset="0"/>
              </a:rPr>
              <a:t>4</a:t>
            </a:r>
            <a:endParaRPr lang="vi-VN" altLang="en-GB" sz="3200">
              <a:solidFill>
                <a:srgbClr val="FF6B35"/>
              </a:solidFill>
              <a:latin typeface="Bahnschrift" panose="020B0502040204020203" charset="0"/>
              <a:cs typeface="Bahnschrift" panose="020B0502040204020203" charset="0"/>
            </a:endParaRPr>
          </a:p>
        </p:txBody>
      </p:sp>
      <p:sp>
        <p:nvSpPr>
          <p:cNvPr id="1" name="Google Shape;126;p15"/>
          <p:cNvSpPr txBox="1"/>
          <p:nvPr>
            <p:custDataLst>
              <p:tags r:id="rId6"/>
            </p:custDataLst>
          </p:nvPr>
        </p:nvSpPr>
        <p:spPr>
          <a:xfrm>
            <a:off x="962660" y="1348105"/>
            <a:ext cx="9743440" cy="2081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 font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4. Kiểm </a:t>
            </a:r>
            <a:r>
              <a:rPr lang="" altLang="en-US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đ</a:t>
            </a:r>
            <a:r>
              <a:rPr lang="en-US" altLang="en-GB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ịnh Thống k</a:t>
            </a:r>
            <a:r>
              <a:rPr lang="en-US" altLang="en-US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ê</a:t>
            </a:r>
            <a:r>
              <a:rPr lang="en-US" altLang="en-GB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 &amp; Ứng dụng</a:t>
            </a:r>
            <a:endParaRPr lang="en-US" altLang="en-GB" i="0" u="none" strike="noStrike" cap="none">
              <a:solidFill>
                <a:schemeClr val="tx1"/>
              </a:solidFill>
              <a:latin typeface="Bahnschrift" panose="020B0502040204020203" charset="0"/>
              <a:ea typeface="Lato" panose="020F0502020204030203"/>
              <a:cs typeface="Bahnschrift" panose="020B0502040204020203" charset="0"/>
              <a:sym typeface="Lato" panose="020F0502020204030203"/>
            </a:endParaRPr>
          </a:p>
          <a:p>
            <a:pPr marL="285750" marR="0" lvl="0" indent="-285750" algn="l" rtl="0" font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" altLang="en-US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Đ</a:t>
            </a:r>
            <a:r>
              <a:rPr lang="en-US" altLang="en-GB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ộ tin cậy: Mọi xu h</a:t>
            </a:r>
            <a:r>
              <a:rPr lang="" altLang="en-US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ư</a:t>
            </a:r>
            <a:r>
              <a:rPr lang="en-US" altLang="en-GB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ớng (Giờ, Ngày, Th</a:t>
            </a:r>
            <a:r>
              <a:rPr lang="en-US" altLang="en-US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á</a:t>
            </a:r>
            <a:r>
              <a:rPr lang="en-US" altLang="en-GB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ng) </a:t>
            </a:r>
            <a:r>
              <a:rPr lang="" altLang="en-US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đ</a:t>
            </a:r>
            <a:r>
              <a:rPr lang="en-US" altLang="en-GB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ều c</a:t>
            </a:r>
            <a:r>
              <a:rPr lang="en-US" altLang="en-US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ó</a:t>
            </a:r>
            <a:r>
              <a:rPr lang="en-US" altLang="en-GB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 </a:t>
            </a:r>
            <a:r>
              <a:rPr lang="" altLang="en-US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ý</a:t>
            </a:r>
            <a:r>
              <a:rPr lang="en-US" altLang="en-GB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 ngh</a:t>
            </a:r>
            <a:r>
              <a:rPr lang="" altLang="en-US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ĩ</a:t>
            </a:r>
            <a:r>
              <a:rPr lang="en-US" altLang="en-GB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a thống k</a:t>
            </a:r>
            <a:r>
              <a:rPr lang="en-US" altLang="en-US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ê</a:t>
            </a:r>
            <a:r>
              <a:rPr lang="en-US" altLang="en-GB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 (p &lt; 0.001).</a:t>
            </a:r>
            <a:endParaRPr lang="en-US" altLang="en-GB" i="0" u="none" strike="noStrike" cap="none">
              <a:solidFill>
                <a:schemeClr val="tx1"/>
              </a:solidFill>
              <a:latin typeface="Bahnschrift" panose="020B0502040204020203" charset="0"/>
              <a:ea typeface="Lato" panose="020F0502020204030203"/>
              <a:cs typeface="Bahnschrift" panose="020B0502040204020203" charset="0"/>
              <a:sym typeface="Lato" panose="020F0502020204030203"/>
            </a:endParaRPr>
          </a:p>
          <a:p>
            <a:pPr marL="285750" marR="0" lvl="0" indent="-285750" algn="l" rtl="0" font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en-GB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Hành </a:t>
            </a:r>
            <a:r>
              <a:rPr lang="" altLang="en-US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đ</a:t>
            </a:r>
            <a:r>
              <a:rPr lang="en-US" altLang="en-GB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ộng chiến l</a:t>
            </a:r>
            <a:r>
              <a:rPr lang="" altLang="en-US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ư</a:t>
            </a:r>
            <a:r>
              <a:rPr lang="en-US" altLang="en-GB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ợc:</a:t>
            </a:r>
            <a:endParaRPr lang="en-US" altLang="en-GB" i="0" u="none" strike="noStrike" cap="none">
              <a:solidFill>
                <a:schemeClr val="tx1"/>
              </a:solidFill>
              <a:latin typeface="Bahnschrift" panose="020B0502040204020203" charset="0"/>
              <a:ea typeface="Lato" panose="020F0502020204030203"/>
              <a:cs typeface="Bahnschrift" panose="020B0502040204020203" charset="0"/>
              <a:sym typeface="Lato" panose="020F0502020204030203"/>
            </a:endParaRPr>
          </a:p>
          <a:p>
            <a:pPr marL="742950" marR="0" lvl="1" indent="-285750" algn="l" rtl="0" font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en-GB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Nh</a:t>
            </a:r>
            <a:r>
              <a:rPr lang="en-US" altLang="en-US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â</a:t>
            </a:r>
            <a:r>
              <a:rPr lang="en-US" altLang="en-GB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n sự: T</a:t>
            </a:r>
            <a:r>
              <a:rPr lang="" altLang="en-US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ă</a:t>
            </a:r>
            <a:r>
              <a:rPr lang="en-US" altLang="en-GB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ng c</a:t>
            </a:r>
            <a:r>
              <a:rPr lang="" altLang="en-US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ư</a:t>
            </a:r>
            <a:r>
              <a:rPr lang="en-US" altLang="en-GB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ờng nh</a:t>
            </a:r>
            <a:r>
              <a:rPr lang="en-US" altLang="en-US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â</a:t>
            </a:r>
            <a:r>
              <a:rPr lang="en-US" altLang="en-GB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n lực tối </a:t>
            </a:r>
            <a:r>
              <a:rPr lang="" altLang="en-US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đ</a:t>
            </a:r>
            <a:r>
              <a:rPr lang="en-US" altLang="en-GB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a khung giờ 14h-17h và hai ngày cuối tuần.</a:t>
            </a:r>
            <a:endParaRPr lang="en-US" altLang="en-GB" i="0" u="none" strike="noStrike" cap="none">
              <a:solidFill>
                <a:schemeClr val="tx1"/>
              </a:solidFill>
              <a:latin typeface="Bahnschrift" panose="020B0502040204020203" charset="0"/>
              <a:ea typeface="Lato" panose="020F0502020204030203"/>
              <a:cs typeface="Bahnschrift" panose="020B0502040204020203" charset="0"/>
              <a:sym typeface="Lato" panose="020F0502020204030203"/>
            </a:endParaRPr>
          </a:p>
          <a:p>
            <a:pPr marL="742950" marR="0" lvl="1" indent="-285750" algn="l" rtl="0" font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en-GB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Marketing: </a:t>
            </a:r>
            <a:r>
              <a:rPr lang="" altLang="en-US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Đ</a:t>
            </a:r>
            <a:r>
              <a:rPr lang="en-US" altLang="en-GB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ẩy mạnh Flash sales vào chiều giao dịch và khuyến m</a:t>
            </a:r>
            <a:r>
              <a:rPr lang="en-US" altLang="en-US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ã</a:t>
            </a:r>
            <a:r>
              <a:rPr lang="en-US" altLang="en-GB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i </a:t>
            </a:r>
            <a:r>
              <a:rPr lang="" altLang="en-US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đ</a:t>
            </a:r>
            <a:r>
              <a:rPr lang="en-US" altLang="en-GB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ộc quyền cuối tuần.</a:t>
            </a:r>
            <a:endParaRPr lang="en-US" altLang="en-GB" i="0" u="none" strike="noStrike" cap="none">
              <a:solidFill>
                <a:schemeClr val="tx1"/>
              </a:solidFill>
              <a:latin typeface="Bahnschrift" panose="020B0502040204020203" charset="0"/>
              <a:ea typeface="Lato" panose="020F0502020204030203"/>
              <a:cs typeface="Bahnschrift" panose="020B0502040204020203" charset="0"/>
              <a:sym typeface="Lato" panose="020F0502020204030203"/>
            </a:endParaRPr>
          </a:p>
          <a:p>
            <a:pPr marL="742950" marR="0" lvl="1" indent="-285750" algn="l" rtl="0" font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en-GB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Kho b</a:t>
            </a:r>
            <a:r>
              <a:rPr lang="en-US" altLang="en-US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ã</a:t>
            </a:r>
            <a:r>
              <a:rPr lang="en-US" altLang="en-GB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i: T</a:t>
            </a:r>
            <a:r>
              <a:rPr lang="en-US" altLang="en-US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á</a:t>
            </a:r>
            <a:r>
              <a:rPr lang="en-US" altLang="en-GB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i nhập hàng tr</a:t>
            </a:r>
            <a:r>
              <a:rPr lang="" altLang="en-US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ư</a:t>
            </a:r>
            <a:r>
              <a:rPr lang="en-US" altLang="en-GB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ớc 14:00 hàng ngày và chuẩn bị tồn kho lớn cho Qu</a:t>
            </a:r>
            <a:r>
              <a:rPr lang="" altLang="en-US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ý</a:t>
            </a:r>
            <a:r>
              <a:rPr lang="en-US" altLang="en-GB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 4.</a:t>
            </a:r>
            <a:endParaRPr lang="en-US" altLang="en-GB" i="0" u="none" strike="noStrike" cap="none">
              <a:solidFill>
                <a:schemeClr val="tx1"/>
              </a:solidFill>
              <a:latin typeface="Bahnschrift" panose="020B0502040204020203" charset="0"/>
              <a:ea typeface="Lato" panose="020F0502020204030203"/>
              <a:cs typeface="Bahnschrift" panose="020B0502040204020203" charset="0"/>
              <a:sym typeface="Lato" panose="020F0502020204030203"/>
            </a:endParaRPr>
          </a:p>
        </p:txBody>
      </p:sp>
      <p:graphicFrame>
        <p:nvGraphicFramePr>
          <p:cNvPr id="2" name="Table 1"/>
          <p:cNvGraphicFramePr/>
          <p:nvPr/>
        </p:nvGraphicFramePr>
        <p:xfrm>
          <a:off x="833120" y="3721100"/>
          <a:ext cx="10485120" cy="2255520"/>
        </p:xfrm>
        <a:graphic>
          <a:graphicData uri="http://schemas.openxmlformats.org/drawingml/2006/table">
            <a:tbl>
              <a:tblPr/>
              <a:tblGrid>
                <a:gridCol w="3495040"/>
                <a:gridCol w="3495040"/>
                <a:gridCol w="3495040"/>
              </a:tblGrid>
              <a:tr h="0"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>
                          <a:solidFill>
                            <a:srgbClr val="1F1F1F"/>
                          </a:solidFill>
                          <a:latin typeface="Bahnschrift" panose="020B0502040204020203" charset="0"/>
                          <a:ea typeface="Google Sans Text"/>
                          <a:cs typeface="Bahnschrift" panose="020B0502040204020203" charset="0"/>
                        </a:rPr>
                        <a:t>Câu hỏi</a:t>
                      </a:r>
                      <a:endParaRPr lang="en-US" altLang="zh-CN" sz="1200">
                        <a:solidFill>
                          <a:srgbClr val="1F1F1F"/>
                        </a:solidFill>
                        <a:latin typeface="Bahnschrift" panose="020B0502040204020203" charset="0"/>
                        <a:ea typeface="Google Sans Text"/>
                        <a:cs typeface="Bahnschrift" panose="020B0502040204020203" charset="0"/>
                      </a:endParaRPr>
                    </a:p>
                  </a:txBody>
                  <a:tcPr marL="91757" marR="91757" marT="61277" marB="61277" anchor="ctr" anchorCtr="0">
                    <a:lnL w="762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762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762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762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>
                          <a:solidFill>
                            <a:srgbClr val="1F1F1F"/>
                          </a:solidFill>
                          <a:latin typeface="Bahnschrift" panose="020B0502040204020203" charset="0"/>
                          <a:ea typeface="Google Sans Text"/>
                          <a:cs typeface="Bahnschrift" panose="020B0502040204020203" charset="0"/>
                        </a:rPr>
                        <a:t>Kết quả then chốt</a:t>
                      </a:r>
                      <a:endParaRPr lang="en-US" altLang="zh-CN" sz="1200">
                        <a:solidFill>
                          <a:srgbClr val="1F1F1F"/>
                        </a:solidFill>
                        <a:latin typeface="Bahnschrift" panose="020B0502040204020203" charset="0"/>
                        <a:ea typeface="Google Sans Text"/>
                        <a:cs typeface="Bahnschrift" panose="020B0502040204020203" charset="0"/>
                      </a:endParaRPr>
                    </a:p>
                  </a:txBody>
                  <a:tcPr marL="91757" marR="91757" marT="61277" marB="61277" anchor="ctr" anchorCtr="0">
                    <a:lnL w="762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762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762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762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>
                          <a:solidFill>
                            <a:srgbClr val="1F1F1F"/>
                          </a:solidFill>
                          <a:latin typeface="Bahnschrift" panose="020B0502040204020203" charset="0"/>
                          <a:ea typeface="Google Sans Text"/>
                          <a:cs typeface="Bahnschrift" panose="020B0502040204020203" charset="0"/>
                        </a:rPr>
                        <a:t>Trạng thái</a:t>
                      </a:r>
                      <a:endParaRPr lang="en-US" altLang="zh-CN" sz="1200">
                        <a:solidFill>
                          <a:srgbClr val="1F1F1F"/>
                        </a:solidFill>
                        <a:latin typeface="Bahnschrift" panose="020B0502040204020203" charset="0"/>
                        <a:ea typeface="Google Sans Text"/>
                        <a:cs typeface="Bahnschrift" panose="020B0502040204020203" charset="0"/>
                      </a:endParaRPr>
                    </a:p>
                  </a:txBody>
                  <a:tcPr marL="91757" marR="91757" marT="61277" marB="61277" anchor="ctr" anchorCtr="0">
                    <a:lnL w="762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762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762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762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0"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 b="1">
                          <a:solidFill>
                            <a:srgbClr val="1F1F1F"/>
                          </a:solidFill>
                          <a:latin typeface="Bahnschrift" panose="020B0502040204020203" charset="0"/>
                          <a:ea typeface="Google Sans Text"/>
                          <a:cs typeface="Bahnschrift" panose="020B0502040204020203" charset="0"/>
                        </a:rPr>
                        <a:t>1. Phân cụm</a:t>
                      </a:r>
                      <a:endParaRPr lang="en-US" altLang="zh-CN" sz="1200" b="1">
                        <a:solidFill>
                          <a:srgbClr val="1F1F1F"/>
                        </a:solidFill>
                        <a:latin typeface="Bahnschrift" panose="020B0502040204020203" charset="0"/>
                        <a:ea typeface="Google Sans Text"/>
                        <a:cs typeface="Bahnschrift" panose="020B0502040204020203" charset="0"/>
                      </a:endParaRPr>
                    </a:p>
                  </a:txBody>
                  <a:tcPr marL="91757" marR="91757" marT="61277" marB="61277" anchor="ctr" anchorCtr="0">
                    <a:lnL w="762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762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762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762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>
                          <a:solidFill>
                            <a:srgbClr val="1F1F1F"/>
                          </a:solidFill>
                          <a:latin typeface="Bahnschrift" panose="020B0502040204020203" charset="0"/>
                          <a:ea typeface="Google Sans Text"/>
                          <a:cs typeface="Bahnschrift" panose="020B0502040204020203" charset="0"/>
                        </a:rPr>
                        <a:t>4 nhóm rõ rệt: VIP (15%) đóng góp 45% doanh thu.</a:t>
                      </a:r>
                      <a:endParaRPr lang="en-US" altLang="zh-CN" sz="1200">
                        <a:solidFill>
                          <a:srgbClr val="1F1F1F"/>
                        </a:solidFill>
                        <a:latin typeface="Bahnschrift" panose="020B0502040204020203" charset="0"/>
                        <a:ea typeface="Google Sans Text"/>
                        <a:cs typeface="Bahnschrift" panose="020B0502040204020203" charset="0"/>
                      </a:endParaRPr>
                    </a:p>
                  </a:txBody>
                  <a:tcPr marL="91757" marR="91757" marT="61277" marB="61277" anchor="ctr" anchorCtr="0">
                    <a:lnL w="762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762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762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762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>
                          <a:solidFill>
                            <a:srgbClr val="1F1F1F"/>
                          </a:solidFill>
                          <a:latin typeface="Bahnschrift" panose="020B0502040204020203" charset="0"/>
                          <a:ea typeface="Google Sans Text"/>
                          <a:cs typeface="Bahnschrift" panose="020B0502040204020203" charset="0"/>
                        </a:rPr>
                        <a:t> Thành công</a:t>
                      </a:r>
                      <a:endParaRPr lang="en-US" altLang="zh-CN" sz="1200">
                        <a:solidFill>
                          <a:srgbClr val="1F1F1F"/>
                        </a:solidFill>
                        <a:latin typeface="Bahnschrift" panose="020B0502040204020203" charset="0"/>
                        <a:ea typeface="Google Sans Text"/>
                        <a:cs typeface="Bahnschrift" panose="020B0502040204020203" charset="0"/>
                      </a:endParaRPr>
                    </a:p>
                  </a:txBody>
                  <a:tcPr marL="91757" marR="91757" marT="61277" marB="61277" anchor="ctr" anchorCtr="0">
                    <a:lnL w="762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762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762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762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0"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 b="1">
                          <a:solidFill>
                            <a:srgbClr val="1F1F1F"/>
                          </a:solidFill>
                          <a:latin typeface="Bahnschrift" panose="020B0502040204020203" charset="0"/>
                          <a:ea typeface="Google Sans Text"/>
                          <a:cs typeface="Bahnschrift" panose="020B0502040204020203" charset="0"/>
                        </a:rPr>
                        <a:t>2. Luật kết hợp</a:t>
                      </a:r>
                      <a:endParaRPr lang="en-US" altLang="zh-CN" sz="1200" b="1">
                        <a:solidFill>
                          <a:srgbClr val="1F1F1F"/>
                        </a:solidFill>
                        <a:latin typeface="Bahnschrift" panose="020B0502040204020203" charset="0"/>
                        <a:ea typeface="Google Sans Text"/>
                        <a:cs typeface="Bahnschrift" panose="020B0502040204020203" charset="0"/>
                      </a:endParaRPr>
                    </a:p>
                  </a:txBody>
                  <a:tcPr marL="91757" marR="91757" marT="61277" marB="61277" anchor="ctr" anchorCtr="0">
                    <a:lnL w="762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762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762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762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vi-VN" altLang="en-US" sz="1200">
                          <a:solidFill>
                            <a:srgbClr val="1F1F1F"/>
                          </a:solidFill>
                          <a:latin typeface="Bahnschrift" panose="020B0502040204020203" charset="0"/>
                          <a:ea typeface="Google Sans Text"/>
                          <a:cs typeface="Bahnschrift" panose="020B0502040204020203" charset="0"/>
                        </a:rPr>
                        <a:t>KHÔNG CÓ KẾT </a:t>
                      </a:r>
                      <a:r>
                        <a:rPr lang="vi-VN" altLang="en-US" sz="1200">
                          <a:solidFill>
                            <a:srgbClr val="1F1F1F"/>
                          </a:solidFill>
                          <a:latin typeface="Bahnschrift" panose="020B0502040204020203" charset="0"/>
                          <a:ea typeface="Google Sans Text"/>
                          <a:cs typeface="Bahnschrift" panose="020B0502040204020203" charset="0"/>
                        </a:rPr>
                        <a:t>QUẢ</a:t>
                      </a:r>
                      <a:endParaRPr lang="vi-VN" altLang="en-US" sz="1200">
                        <a:solidFill>
                          <a:srgbClr val="1F1F1F"/>
                        </a:solidFill>
                        <a:latin typeface="Bahnschrift" panose="020B0502040204020203" charset="0"/>
                        <a:ea typeface="Google Sans Text"/>
                        <a:cs typeface="Bahnschrift" panose="020B0502040204020203" charset="0"/>
                      </a:endParaRPr>
                    </a:p>
                  </a:txBody>
                  <a:tcPr marL="91757" marR="91757" marT="61277" marB="61277" anchor="ctr" anchorCtr="0">
                    <a:lnL w="762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762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762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762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vi-VN" altLang="en-US" sz="1200">
                          <a:solidFill>
                            <a:srgbClr val="1F1F1F"/>
                          </a:solidFill>
                          <a:latin typeface="Bahnschrift" panose="020B0502040204020203" charset="0"/>
                          <a:ea typeface="Google Sans Text"/>
                          <a:cs typeface="Bahnschrift" panose="020B0502040204020203" charset="0"/>
                        </a:rPr>
                        <a:t>Không thành </a:t>
                      </a:r>
                      <a:r>
                        <a:rPr lang="vi-VN" altLang="en-US" sz="1200">
                          <a:solidFill>
                            <a:srgbClr val="1F1F1F"/>
                          </a:solidFill>
                          <a:latin typeface="Bahnschrift" panose="020B0502040204020203" charset="0"/>
                          <a:ea typeface="Google Sans Text"/>
                          <a:cs typeface="Bahnschrift" panose="020B0502040204020203" charset="0"/>
                        </a:rPr>
                        <a:t>công</a:t>
                      </a:r>
                      <a:endParaRPr lang="vi-VN" altLang="en-US" sz="1200">
                        <a:solidFill>
                          <a:srgbClr val="1F1F1F"/>
                        </a:solidFill>
                        <a:latin typeface="Bahnschrift" panose="020B0502040204020203" charset="0"/>
                        <a:ea typeface="Google Sans Text"/>
                        <a:cs typeface="Bahnschrift" panose="020B0502040204020203" charset="0"/>
                      </a:endParaRPr>
                    </a:p>
                  </a:txBody>
                  <a:tcPr marL="91757" marR="91757" marT="61277" marB="61277" anchor="ctr" anchorCtr="0">
                    <a:lnL w="762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762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762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762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0"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 b="1">
                          <a:solidFill>
                            <a:srgbClr val="1F1F1F"/>
                          </a:solidFill>
                          <a:latin typeface="Bahnschrift" panose="020B0502040204020203" charset="0"/>
                          <a:ea typeface="Google Sans Text"/>
                          <a:cs typeface="Bahnschrift" panose="020B0502040204020203" charset="0"/>
                        </a:rPr>
                        <a:t>3. Dự đoán</a:t>
                      </a:r>
                      <a:endParaRPr lang="en-US" altLang="zh-CN" sz="1200" b="1">
                        <a:solidFill>
                          <a:srgbClr val="1F1F1F"/>
                        </a:solidFill>
                        <a:latin typeface="Bahnschrift" panose="020B0502040204020203" charset="0"/>
                        <a:ea typeface="Google Sans Text"/>
                        <a:cs typeface="Bahnschrift" panose="020B0502040204020203" charset="0"/>
                      </a:endParaRPr>
                    </a:p>
                  </a:txBody>
                  <a:tcPr marL="91757" marR="91757" marT="61277" marB="61277" anchor="ctr" anchorCtr="0">
                    <a:lnL w="762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762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762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762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>
                          <a:solidFill>
                            <a:srgbClr val="1F1F1F"/>
                          </a:solidFill>
                          <a:latin typeface="Bahnschrift" panose="020B0502040204020203" charset="0"/>
                          <a:ea typeface="Google Sans Text"/>
                          <a:cs typeface="Bahnschrift" panose="020B0502040204020203" charset="0"/>
                        </a:rPr>
                        <a:t>Dự đoán đúng 6</a:t>
                      </a:r>
                      <a:r>
                        <a:rPr lang="vi-VN" altLang="en-US" sz="1200">
                          <a:solidFill>
                            <a:srgbClr val="1F1F1F"/>
                          </a:solidFill>
                          <a:latin typeface="Bahnschrift" panose="020B0502040204020203" charset="0"/>
                          <a:ea typeface="Google Sans Text"/>
                          <a:cs typeface="Bahnschrift" panose="020B0502040204020203" charset="0"/>
                        </a:rPr>
                        <a:t>0</a:t>
                      </a:r>
                      <a:r>
                        <a:rPr lang="en-US" altLang="zh-CN" sz="1200">
                          <a:solidFill>
                            <a:srgbClr val="1F1F1F"/>
                          </a:solidFill>
                          <a:latin typeface="Bahnschrift" panose="020B0502040204020203" charset="0"/>
                          <a:ea typeface="Google Sans Text"/>
                          <a:cs typeface="Bahnschrift" panose="020B0502040204020203" charset="0"/>
                        </a:rPr>
                        <a:t>% nhóm ngành hàng dựa trên Giá &amp; Số lượng.</a:t>
                      </a:r>
                      <a:endParaRPr lang="en-US" altLang="zh-CN" sz="1200">
                        <a:solidFill>
                          <a:srgbClr val="1F1F1F"/>
                        </a:solidFill>
                        <a:latin typeface="Bahnschrift" panose="020B0502040204020203" charset="0"/>
                        <a:ea typeface="Google Sans Text"/>
                        <a:cs typeface="Bahnschrift" panose="020B0502040204020203" charset="0"/>
                      </a:endParaRPr>
                    </a:p>
                  </a:txBody>
                  <a:tcPr marL="91757" marR="91757" marT="61277" marB="61277" anchor="ctr" anchorCtr="0">
                    <a:lnL w="762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762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762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762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>
                          <a:solidFill>
                            <a:srgbClr val="1F1F1F"/>
                          </a:solidFill>
                          <a:latin typeface="Bahnschrift" panose="020B0502040204020203" charset="0"/>
                          <a:ea typeface="Google Sans Text"/>
                          <a:cs typeface="Bahnschrift" panose="020B0502040204020203" charset="0"/>
                        </a:rPr>
                        <a:t> Khả thi</a:t>
                      </a:r>
                      <a:endParaRPr lang="en-US" altLang="zh-CN" sz="1200">
                        <a:solidFill>
                          <a:srgbClr val="1F1F1F"/>
                        </a:solidFill>
                        <a:latin typeface="Bahnschrift" panose="020B0502040204020203" charset="0"/>
                        <a:ea typeface="Google Sans Text"/>
                        <a:cs typeface="Bahnschrift" panose="020B0502040204020203" charset="0"/>
                      </a:endParaRPr>
                    </a:p>
                  </a:txBody>
                  <a:tcPr marL="91757" marR="91757" marT="61277" marB="61277" anchor="ctr" anchorCtr="0">
                    <a:lnL w="762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762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762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762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0"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 b="1">
                          <a:solidFill>
                            <a:srgbClr val="1F1F1F"/>
                          </a:solidFill>
                          <a:latin typeface="Bahnschrift" panose="020B0502040204020203" charset="0"/>
                          <a:ea typeface="Google Sans Text"/>
                          <a:cs typeface="Bahnschrift" panose="020B0502040204020203" charset="0"/>
                        </a:rPr>
                        <a:t>4. Thời gian</a:t>
                      </a:r>
                      <a:endParaRPr lang="en-US" altLang="zh-CN" sz="1200" b="1">
                        <a:solidFill>
                          <a:srgbClr val="1F1F1F"/>
                        </a:solidFill>
                        <a:latin typeface="Bahnschrift" panose="020B0502040204020203" charset="0"/>
                        <a:ea typeface="Google Sans Text"/>
                        <a:cs typeface="Bahnschrift" panose="020B0502040204020203" charset="0"/>
                      </a:endParaRPr>
                    </a:p>
                  </a:txBody>
                  <a:tcPr marL="91757" marR="91757" marT="61277" marB="61277" anchor="ctr" anchorCtr="0">
                    <a:lnL w="762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762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762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762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>
                          <a:solidFill>
                            <a:srgbClr val="1F1F1F"/>
                          </a:solidFill>
                          <a:latin typeface="Bahnschrift" panose="020B0502040204020203" charset="0"/>
                          <a:ea typeface="Google Sans Text"/>
                          <a:cs typeface="Bahnschrift" panose="020B0502040204020203" charset="0"/>
                        </a:rPr>
                        <a:t>Cuối tuần và khung giờ 14h-17h là yếu tố sống còn.</a:t>
                      </a:r>
                      <a:endParaRPr lang="en-US" altLang="zh-CN" sz="1200">
                        <a:solidFill>
                          <a:srgbClr val="1F1F1F"/>
                        </a:solidFill>
                        <a:latin typeface="Bahnschrift" panose="020B0502040204020203" charset="0"/>
                        <a:ea typeface="Google Sans Text"/>
                        <a:cs typeface="Bahnschrift" panose="020B0502040204020203" charset="0"/>
                      </a:endParaRPr>
                    </a:p>
                  </a:txBody>
                  <a:tcPr marL="91757" marR="91757" marT="61277" marB="61277" anchor="ctr" anchorCtr="0">
                    <a:lnL w="762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762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762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762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>
                          <a:solidFill>
                            <a:srgbClr val="1F1F1F"/>
                          </a:solidFill>
                          <a:latin typeface="Bahnschrift" panose="020B0502040204020203" charset="0"/>
                          <a:ea typeface="Google Sans Text"/>
                          <a:cs typeface="Bahnschrift" panose="020B0502040204020203" charset="0"/>
                        </a:rPr>
                        <a:t> Rất đáng kể</a:t>
                      </a:r>
                      <a:endParaRPr lang="en-US" altLang="zh-CN" sz="1200">
                        <a:solidFill>
                          <a:srgbClr val="1F1F1F"/>
                        </a:solidFill>
                        <a:latin typeface="Bahnschrift" panose="020B0502040204020203" charset="0"/>
                        <a:ea typeface="Google Sans Text"/>
                        <a:cs typeface="Bahnschrift" panose="020B0502040204020203" charset="0"/>
                      </a:endParaRPr>
                    </a:p>
                  </a:txBody>
                  <a:tcPr marL="91757" marR="91757" marT="61277" marB="61277" anchor="ctr" anchorCtr="0">
                    <a:lnL w="762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762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762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762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2" name="Google Shape;442;p29" descr="image.png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3" name="Google Shape;443;p29" descr="image.png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476250" y="2145208"/>
            <a:ext cx="2595562" cy="3918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4" name="Google Shape;444;p29" descr="image.png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3357562" y="2145208"/>
            <a:ext cx="2595562" cy="3918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" name="Google Shape;445;p29" descr="image.png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6238875" y="2145208"/>
            <a:ext cx="2595562" cy="3918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6" name="Google Shape;446;p29" descr="image.png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9120187" y="2145208"/>
            <a:ext cx="2595562" cy="3918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" name="Google Shape;447;p29" descr="image.png"/>
          <p:cNvPicPr preferRelativeResize="0"/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1393031" y="2440483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Google Shape;448;p29"/>
          <p:cNvSpPr txBox="1"/>
          <p:nvPr/>
        </p:nvSpPr>
        <p:spPr>
          <a:xfrm>
            <a:off x="923925" y="3659683"/>
            <a:ext cx="1700212" cy="322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2100" b="0" i="0" u="none" strike="noStrike" cap="none">
                <a:solidFill>
                  <a:srgbClr val="2E5090"/>
                </a:solidFill>
                <a:latin typeface="Bahnschrift" panose="020B0502040204020203" charset="0"/>
                <a:ea typeface="Poppins SemiBold" panose="00000600000000000000"/>
                <a:cs typeface="Bahnschrift" panose="020B0502040204020203" charset="0"/>
                <a:sym typeface="Poppins SemiBold" panose="00000600000000000000"/>
              </a:rPr>
              <a:t>Thực trạng</a:t>
            </a:r>
            <a:endParaRPr lang="en-US" altLang="en-GB" sz="2100" b="0" i="0" u="none" strike="noStrike" cap="none">
              <a:solidFill>
                <a:srgbClr val="2E5090"/>
              </a:solidFill>
              <a:latin typeface="Bahnschrift" panose="020B0502040204020203" charset="0"/>
              <a:ea typeface="Poppins SemiBold" panose="00000600000000000000"/>
              <a:cs typeface="Bahnschrift" panose="020B0502040204020203" charset="0"/>
              <a:sym typeface="Poppins SemiBold" panose="00000600000000000000"/>
            </a:endParaRPr>
          </a:p>
        </p:txBody>
      </p:sp>
      <p:sp>
        <p:nvSpPr>
          <p:cNvPr id="449" name="Google Shape;449;p29"/>
          <p:cNvSpPr txBox="1"/>
          <p:nvPr/>
        </p:nvSpPr>
        <p:spPr>
          <a:xfrm>
            <a:off x="771525" y="4374058"/>
            <a:ext cx="2005012" cy="9963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350" b="0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Tập dữ liệu c</a:t>
            </a:r>
            <a:r>
              <a:rPr lang="en-US" altLang="en-US" sz="1350" b="0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ó</a:t>
            </a:r>
            <a:r>
              <a:rPr lang="en-US" altLang="en-GB" sz="1350" b="0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 99,457 d</a:t>
            </a:r>
            <a:r>
              <a:rPr lang="en-US" altLang="en-US" sz="1350" b="0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ò</a:t>
            </a:r>
            <a:r>
              <a:rPr lang="en-US" altLang="en-GB" sz="1350" b="0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ng nh</a:t>
            </a:r>
            <a:r>
              <a:rPr lang="" altLang="en-US" sz="1350" b="0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ư</a:t>
            </a:r>
            <a:r>
              <a:rPr lang="en-US" altLang="en-GB" sz="1350" b="0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ng chỉ số Items/Transaction = 1.</a:t>
            </a:r>
            <a:r>
              <a:rPr lang="vi-VN" altLang="en-US" sz="1350" b="0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0</a:t>
            </a:r>
            <a:endParaRPr lang="vi-VN" altLang="en-US" sz="1350" b="0" i="0" u="none" strike="noStrike" cap="none">
              <a:solidFill>
                <a:srgbClr val="4A5568"/>
              </a:solidFill>
              <a:latin typeface="Bahnschrift" panose="020B0502040204020203" charset="0"/>
              <a:ea typeface="Lato" panose="020F0502020204030203"/>
              <a:cs typeface="Bahnschrift" panose="020B0502040204020203" charset="0"/>
              <a:sym typeface="Lato" panose="020F0502020204030203"/>
            </a:endParaRPr>
          </a:p>
        </p:txBody>
      </p:sp>
      <p:pic>
        <p:nvPicPr>
          <p:cNvPr id="450" name="Google Shape;450;p29" descr="image.png"/>
          <p:cNvPicPr preferRelativeResize="0"/>
          <p:nvPr/>
        </p:nvPicPr>
        <p:blipFill rotWithShape="1">
          <a:blip r:embed="rId7"/>
          <a:srcRect/>
          <a:stretch>
            <a:fillRect/>
          </a:stretch>
        </p:blipFill>
        <p:spPr>
          <a:xfrm>
            <a:off x="4274343" y="2440483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29"/>
          <p:cNvSpPr txBox="1"/>
          <p:nvPr/>
        </p:nvSpPr>
        <p:spPr>
          <a:xfrm>
            <a:off x="3602712" y="3659683"/>
            <a:ext cx="2105263" cy="322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2100" b="0" i="0" u="none" strike="noStrike" cap="none">
                <a:solidFill>
                  <a:srgbClr val="2E5090"/>
                </a:solidFill>
                <a:latin typeface="Bahnschrift" panose="020B0502040204020203" charset="0"/>
                <a:ea typeface="Poppins SemiBold" panose="00000600000000000000"/>
                <a:cs typeface="Bahnschrift" panose="020B0502040204020203" charset="0"/>
                <a:sym typeface="Poppins SemiBold" panose="00000600000000000000"/>
              </a:rPr>
              <a:t>Vấn </a:t>
            </a:r>
            <a:r>
              <a:rPr lang="" altLang="en-US" sz="2100" b="0" i="0" u="none" strike="noStrike" cap="none">
                <a:solidFill>
                  <a:srgbClr val="2E5090"/>
                </a:solidFill>
                <a:latin typeface="Bahnschrift" panose="020B0502040204020203" charset="0"/>
                <a:ea typeface="Poppins SemiBold" panose="00000600000000000000"/>
                <a:cs typeface="Bahnschrift" panose="020B0502040204020203" charset="0"/>
                <a:sym typeface="Poppins SemiBold" panose="00000600000000000000"/>
              </a:rPr>
              <a:t>đ</a:t>
            </a:r>
            <a:r>
              <a:rPr lang="en-US" altLang="en-GB" sz="2100" b="0" i="0" u="none" strike="noStrike" cap="none">
                <a:solidFill>
                  <a:srgbClr val="2E5090"/>
                </a:solidFill>
                <a:latin typeface="Bahnschrift" panose="020B0502040204020203" charset="0"/>
                <a:ea typeface="Poppins SemiBold" panose="00000600000000000000"/>
                <a:cs typeface="Bahnschrift" panose="020B0502040204020203" charset="0"/>
                <a:sym typeface="Poppins SemiBold" panose="00000600000000000000"/>
              </a:rPr>
              <a:t>ề</a:t>
            </a:r>
            <a:endParaRPr lang="en-US" altLang="en-GB" sz="2100" b="0" i="0" u="none" strike="noStrike" cap="none">
              <a:solidFill>
                <a:srgbClr val="2E5090"/>
              </a:solidFill>
              <a:latin typeface="Bahnschrift" panose="020B0502040204020203" charset="0"/>
              <a:ea typeface="Poppins SemiBold" panose="00000600000000000000"/>
              <a:cs typeface="Bahnschrift" panose="020B0502040204020203" charset="0"/>
              <a:sym typeface="Poppins SemiBold" panose="00000600000000000000"/>
            </a:endParaRPr>
          </a:p>
        </p:txBody>
      </p:sp>
      <p:sp>
        <p:nvSpPr>
          <p:cNvPr id="452" name="Google Shape;452;p29"/>
          <p:cNvSpPr txBox="1"/>
          <p:nvPr/>
        </p:nvSpPr>
        <p:spPr>
          <a:xfrm>
            <a:off x="3703637" y="4459783"/>
            <a:ext cx="2005012" cy="9963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350" b="0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Mỗi kh</a:t>
            </a:r>
            <a:r>
              <a:rPr lang="en-US" altLang="en-US" sz="1350" b="0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á</a:t>
            </a:r>
            <a:r>
              <a:rPr lang="en-US" altLang="en-GB" sz="1350" b="0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ch hàng/h</a:t>
            </a:r>
            <a:r>
              <a:rPr lang="en-US" altLang="en-US" sz="1350" b="0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ó</a:t>
            </a:r>
            <a:r>
              <a:rPr lang="en-US" altLang="en-GB" sz="1350" b="0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a </a:t>
            </a:r>
            <a:r>
              <a:rPr lang="" altLang="en-US" sz="1350" b="0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đ</a:t>
            </a:r>
            <a:r>
              <a:rPr lang="en-US" altLang="en-US" sz="1350" b="0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ơ</a:t>
            </a:r>
            <a:r>
              <a:rPr lang="en-US" altLang="en-GB" sz="1350" b="0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n chỉ mua duy nhất một loại sản phẩm</a:t>
            </a:r>
            <a:endParaRPr lang="en-US" altLang="en-GB" sz="1350" b="0" i="0" u="none" strike="noStrike" cap="none">
              <a:solidFill>
                <a:srgbClr val="4A5568"/>
              </a:solidFill>
              <a:latin typeface="Bahnschrift" panose="020B0502040204020203" charset="0"/>
              <a:ea typeface="Lato" panose="020F0502020204030203"/>
              <a:cs typeface="Bahnschrift" panose="020B0502040204020203" charset="0"/>
              <a:sym typeface="Lato" panose="020F0502020204030203"/>
            </a:endParaRPr>
          </a:p>
        </p:txBody>
      </p:sp>
      <p:pic>
        <p:nvPicPr>
          <p:cNvPr id="453" name="Google Shape;453;p29" descr="image.png"/>
          <p:cNvPicPr preferRelativeResize="0"/>
          <p:nvPr/>
        </p:nvPicPr>
        <p:blipFill rotWithShape="1">
          <a:blip r:embed="rId8"/>
          <a:srcRect/>
          <a:stretch>
            <a:fillRect/>
          </a:stretch>
        </p:blipFill>
        <p:spPr>
          <a:xfrm>
            <a:off x="7155656" y="2440483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454" name="Google Shape;454;p29"/>
          <p:cNvSpPr txBox="1"/>
          <p:nvPr/>
        </p:nvSpPr>
        <p:spPr>
          <a:xfrm>
            <a:off x="6511528" y="3659683"/>
            <a:ext cx="2050256" cy="322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2100" b="0" i="0" u="none" strike="noStrike" cap="none">
                <a:solidFill>
                  <a:srgbClr val="2E5090"/>
                </a:solidFill>
                <a:latin typeface="Bahnschrift" panose="020B0502040204020203" charset="0"/>
                <a:ea typeface="Poppins SemiBold" panose="00000600000000000000"/>
                <a:cs typeface="Bahnschrift" panose="020B0502040204020203" charset="0"/>
                <a:sym typeface="Poppins SemiBold" panose="00000600000000000000"/>
              </a:rPr>
              <a:t>Hệ quả kỹ thuật</a:t>
            </a:r>
            <a:endParaRPr lang="en-US" altLang="en-GB" sz="2100" b="0" i="0" u="none" strike="noStrike" cap="none">
              <a:solidFill>
                <a:srgbClr val="2E5090"/>
              </a:solidFill>
              <a:latin typeface="Bahnschrift" panose="020B0502040204020203" charset="0"/>
              <a:ea typeface="Poppins SemiBold" panose="00000600000000000000"/>
              <a:cs typeface="Bahnschrift" panose="020B0502040204020203" charset="0"/>
              <a:sym typeface="Poppins SemiBold" panose="00000600000000000000"/>
            </a:endParaRPr>
          </a:p>
        </p:txBody>
      </p:sp>
      <p:sp>
        <p:nvSpPr>
          <p:cNvPr id="455" name="Google Shape;455;p29"/>
          <p:cNvSpPr txBox="1"/>
          <p:nvPr/>
        </p:nvSpPr>
        <p:spPr>
          <a:xfrm>
            <a:off x="6534150" y="4374058"/>
            <a:ext cx="2005012" cy="1660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350" b="0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Không c</a:t>
            </a:r>
            <a:r>
              <a:rPr lang="en-US" altLang="en-US" sz="1350" b="0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ó</a:t>
            </a:r>
            <a:r>
              <a:rPr lang="en-US" altLang="en-GB" sz="1350" b="0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 sự </a:t>
            </a:r>
            <a:r>
              <a:rPr lang="" altLang="en-US" sz="1350" b="0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đ</a:t>
            </a:r>
            <a:r>
              <a:rPr lang="en-US" altLang="en-GB" sz="1350" b="0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ồng xuất hiện (Co-occurrence) </a:t>
            </a:r>
            <a:endParaRPr lang="en-US" altLang="en-GB" sz="1350" b="0" i="0" u="none" strike="noStrike" cap="none">
              <a:solidFill>
                <a:srgbClr val="4A5568"/>
              </a:solidFill>
              <a:latin typeface="Bahnschrift" panose="020B0502040204020203" charset="0"/>
              <a:ea typeface="Lato" panose="020F0502020204030203"/>
              <a:cs typeface="Bahnschrift" panose="020B0502040204020203" charset="0"/>
              <a:sym typeface="Lato" panose="020F0502020204030203"/>
            </a:endParaRPr>
          </a:p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-VN" altLang="en-US" sz="1350" b="0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-&gt;</a:t>
            </a:r>
            <a:r>
              <a:rPr lang="en-US" altLang="en-GB" sz="1350" b="0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 Không thể tạo lập c</a:t>
            </a:r>
            <a:r>
              <a:rPr lang="en-US" altLang="en-US" sz="1350" b="0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á</a:t>
            </a:r>
            <a:r>
              <a:rPr lang="en-US" altLang="en-GB" sz="1350" b="0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c luật kết hợp (Association Rules)</a:t>
            </a:r>
            <a:endParaRPr lang="en-US" altLang="en-GB" sz="1350" b="0" i="0" u="none" strike="noStrike" cap="none">
              <a:solidFill>
                <a:srgbClr val="4A5568"/>
              </a:solidFill>
              <a:latin typeface="Bahnschrift" panose="020B0502040204020203" charset="0"/>
              <a:ea typeface="Lato" panose="020F0502020204030203"/>
              <a:cs typeface="Bahnschrift" panose="020B0502040204020203" charset="0"/>
              <a:sym typeface="Lato" panose="020F0502020204030203"/>
            </a:endParaRPr>
          </a:p>
        </p:txBody>
      </p:sp>
      <p:pic>
        <p:nvPicPr>
          <p:cNvPr id="456" name="Google Shape;456;p29" descr="image.png"/>
          <p:cNvPicPr preferRelativeResize="0"/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10036968" y="2440483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457" name="Google Shape;457;p29"/>
          <p:cNvSpPr txBox="1"/>
          <p:nvPr/>
        </p:nvSpPr>
        <p:spPr>
          <a:xfrm>
            <a:off x="9427845" y="3659683"/>
            <a:ext cx="1980247" cy="322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2100" b="0" i="0" u="none" strike="noStrike" cap="none">
                <a:solidFill>
                  <a:srgbClr val="2E5090"/>
                </a:solidFill>
                <a:latin typeface="Bahnschrift" panose="020B0502040204020203" charset="0"/>
                <a:ea typeface="Poppins SemiBold" panose="00000600000000000000"/>
                <a:cs typeface="Bahnschrift" panose="020B0502040204020203" charset="0"/>
                <a:sym typeface="Poppins SemiBold" panose="00000600000000000000"/>
              </a:rPr>
              <a:t>Kết luận</a:t>
            </a:r>
            <a:endParaRPr lang="en-US" altLang="en-GB" sz="2100" b="0" i="0" u="none" strike="noStrike" cap="none">
              <a:solidFill>
                <a:srgbClr val="2E5090"/>
              </a:solidFill>
              <a:latin typeface="Bahnschrift" panose="020B0502040204020203" charset="0"/>
              <a:ea typeface="Poppins SemiBold" panose="00000600000000000000"/>
              <a:cs typeface="Bahnschrift" panose="020B0502040204020203" charset="0"/>
              <a:sym typeface="Poppins SemiBold" panose="00000600000000000000"/>
            </a:endParaRPr>
          </a:p>
        </p:txBody>
      </p:sp>
      <p:sp>
        <p:nvSpPr>
          <p:cNvPr id="458" name="Google Shape;458;p29"/>
          <p:cNvSpPr txBox="1"/>
          <p:nvPr/>
        </p:nvSpPr>
        <p:spPr>
          <a:xfrm>
            <a:off x="9415462" y="4374058"/>
            <a:ext cx="2005012" cy="9963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350" b="0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Dữ liệu hiện tại không thỏa m</a:t>
            </a:r>
            <a:r>
              <a:rPr lang="en-US" altLang="en-US" sz="1350" b="0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ã</a:t>
            </a:r>
            <a:r>
              <a:rPr lang="en-US" altLang="en-GB" sz="1350" b="0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n </a:t>
            </a:r>
            <a:r>
              <a:rPr lang="" altLang="en-US" sz="1350" b="0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đ</a:t>
            </a:r>
            <a:r>
              <a:rPr lang="en-US" altLang="en-GB" sz="1350" b="0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iều kiện </a:t>
            </a:r>
            <a:r>
              <a:rPr lang="" altLang="en-US" sz="1350" b="0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đ</a:t>
            </a:r>
            <a:r>
              <a:rPr lang="en-US" altLang="en-GB" sz="1350" b="0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ầu vào của thuật to</a:t>
            </a:r>
            <a:r>
              <a:rPr lang="en-US" altLang="en-US" sz="1350" b="0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á</a:t>
            </a:r>
            <a:r>
              <a:rPr lang="en-US" altLang="en-GB" sz="1350" b="0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n Apriori</a:t>
            </a:r>
            <a:endParaRPr lang="en-US" altLang="en-GB" sz="1350" b="0" i="0" u="none" strike="noStrike" cap="none">
              <a:solidFill>
                <a:srgbClr val="4A5568"/>
              </a:solidFill>
              <a:latin typeface="Bahnschrift" panose="020B0502040204020203" charset="0"/>
              <a:ea typeface="Lato" panose="020F0502020204030203"/>
              <a:cs typeface="Bahnschrift" panose="020B0502040204020203" charset="0"/>
              <a:sym typeface="Lato" panose="020F0502020204030203"/>
            </a:endParaRPr>
          </a:p>
        </p:txBody>
      </p:sp>
      <p:pic>
        <p:nvPicPr>
          <p:cNvPr id="459" name="Google Shape;459;p29" descr="image.png"/>
          <p:cNvPicPr preferRelativeResize="0"/>
          <p:nvPr/>
        </p:nvPicPr>
        <p:blipFill rotWithShape="1">
          <a:blip r:embed="rId9"/>
          <a:srcRect/>
          <a:stretch>
            <a:fillRect/>
          </a:stretch>
        </p:blipFill>
        <p:spPr>
          <a:xfrm>
            <a:off x="1521618" y="2621458"/>
            <a:ext cx="504825" cy="40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" name="Google Shape;460;p29" descr="image.png"/>
          <p:cNvPicPr preferRelativeResize="0"/>
          <p:nvPr/>
        </p:nvPicPr>
        <p:blipFill rotWithShape="1">
          <a:blip r:embed="rId10"/>
          <a:srcRect/>
          <a:stretch>
            <a:fillRect/>
          </a:stretch>
        </p:blipFill>
        <p:spPr>
          <a:xfrm>
            <a:off x="4402931" y="2621458"/>
            <a:ext cx="504825" cy="40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Google Shape;461;p29" descr="image.png"/>
          <p:cNvPicPr preferRelativeResize="0"/>
          <p:nvPr/>
        </p:nvPicPr>
        <p:blipFill rotWithShape="1">
          <a:blip r:embed="rId11"/>
          <a:srcRect/>
          <a:stretch>
            <a:fillRect/>
          </a:stretch>
        </p:blipFill>
        <p:spPr>
          <a:xfrm>
            <a:off x="7336631" y="2621458"/>
            <a:ext cx="400050" cy="40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p29" descr="image.png"/>
          <p:cNvPicPr preferRelativeResize="0"/>
          <p:nvPr/>
        </p:nvPicPr>
        <p:blipFill rotWithShape="1">
          <a:blip r:embed="rId12"/>
          <a:srcRect/>
          <a:stretch>
            <a:fillRect/>
          </a:stretch>
        </p:blipFill>
        <p:spPr>
          <a:xfrm>
            <a:off x="10217943" y="2621458"/>
            <a:ext cx="400050" cy="400050"/>
          </a:xfrm>
          <a:prstGeom prst="rect">
            <a:avLst/>
          </a:prstGeom>
          <a:noFill/>
          <a:ln>
            <a:noFill/>
          </a:ln>
        </p:spPr>
      </p:pic>
      <p:sp>
        <p:nvSpPr>
          <p:cNvPr id="463" name="Google Shape;463;p29"/>
          <p:cNvSpPr txBox="1"/>
          <p:nvPr/>
        </p:nvSpPr>
        <p:spPr>
          <a:xfrm>
            <a:off x="666750" y="855612"/>
            <a:ext cx="11525250" cy="553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3600" b="0" i="0" u="none" strike="noStrike" cap="none">
                <a:solidFill>
                  <a:srgbClr val="2E5090"/>
                </a:solidFill>
                <a:latin typeface="Bahnschrift" panose="020B0502040204020203" charset="0"/>
                <a:ea typeface="Poppins SemiBold" panose="00000600000000000000"/>
                <a:cs typeface="Bahnschrift" panose="020B0502040204020203" charset="0"/>
                <a:sym typeface="Poppins SemiBold" panose="00000600000000000000"/>
              </a:rPr>
              <a:t>Vấn </a:t>
            </a:r>
            <a:r>
              <a:rPr lang="" altLang="en-US" sz="3600" b="0" i="0" u="none" strike="noStrike" cap="none">
                <a:solidFill>
                  <a:srgbClr val="2E5090"/>
                </a:solidFill>
                <a:latin typeface="Bahnschrift" panose="020B0502040204020203" charset="0"/>
                <a:ea typeface="Poppins SemiBold" panose="00000600000000000000"/>
                <a:cs typeface="Bahnschrift" panose="020B0502040204020203" charset="0"/>
                <a:sym typeface="Poppins SemiBold" panose="00000600000000000000"/>
              </a:rPr>
              <a:t>đ</a:t>
            </a:r>
            <a:r>
              <a:rPr lang="en-US" altLang="en-GB" sz="3600" b="0" i="0" u="none" strike="noStrike" cap="none">
                <a:solidFill>
                  <a:srgbClr val="2E5090"/>
                </a:solidFill>
                <a:latin typeface="Bahnschrift" panose="020B0502040204020203" charset="0"/>
                <a:ea typeface="Poppins SemiBold" panose="00000600000000000000"/>
                <a:cs typeface="Bahnschrift" panose="020B0502040204020203" charset="0"/>
                <a:sym typeface="Poppins SemiBold" panose="00000600000000000000"/>
              </a:rPr>
              <a:t>ề &amp; Giải ph</a:t>
            </a:r>
            <a:r>
              <a:rPr lang="en-US" altLang="en-US" sz="3600" b="0" i="0" u="none" strike="noStrike" cap="none">
                <a:solidFill>
                  <a:srgbClr val="2E5090"/>
                </a:solidFill>
                <a:latin typeface="Bahnschrift" panose="020B0502040204020203" charset="0"/>
                <a:ea typeface="Poppins SemiBold" panose="00000600000000000000"/>
                <a:cs typeface="Bahnschrift" panose="020B0502040204020203" charset="0"/>
                <a:sym typeface="Poppins SemiBold" panose="00000600000000000000"/>
              </a:rPr>
              <a:t>á</a:t>
            </a:r>
            <a:r>
              <a:rPr lang="en-US" altLang="en-GB" sz="3600" b="0" i="0" u="none" strike="noStrike" cap="none">
                <a:solidFill>
                  <a:srgbClr val="2E5090"/>
                </a:solidFill>
                <a:latin typeface="Bahnschrift" panose="020B0502040204020203" charset="0"/>
                <a:ea typeface="Poppins SemiBold" panose="00000600000000000000"/>
                <a:cs typeface="Bahnschrift" panose="020B0502040204020203" charset="0"/>
                <a:sym typeface="Poppins SemiBold" panose="00000600000000000000"/>
              </a:rPr>
              <a:t>p</a:t>
            </a:r>
            <a:endParaRPr lang="en-US" altLang="en-GB" sz="3600" b="0" i="0" u="none" strike="noStrike" cap="none">
              <a:solidFill>
                <a:srgbClr val="2E5090"/>
              </a:solidFill>
              <a:latin typeface="Bahnschrift" panose="020B0502040204020203" charset="0"/>
              <a:ea typeface="Poppins SemiBold" panose="00000600000000000000"/>
              <a:cs typeface="Bahnschrift" panose="020B0502040204020203" charset="0"/>
              <a:sym typeface="Poppins SemiBold" panose="00000600000000000000"/>
            </a:endParaRPr>
          </a:p>
        </p:txBody>
      </p:sp>
      <p:sp>
        <p:nvSpPr>
          <p:cNvPr id="464" name="Google Shape;464;p29"/>
          <p:cNvSpPr/>
          <p:nvPr/>
        </p:nvSpPr>
        <p:spPr>
          <a:xfrm>
            <a:off x="476250" y="855612"/>
            <a:ext cx="57150" cy="685800"/>
          </a:xfrm>
          <a:prstGeom prst="rect">
            <a:avLst/>
          </a:prstGeom>
          <a:solidFill>
            <a:srgbClr val="FF6B3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Bahnschrift" panose="020B0502040204020203" charset="0"/>
              <a:ea typeface="Calibri" panose="020F0502020204030204"/>
              <a:cs typeface="Bahnschrift" panose="020B0502040204020203" charset="0"/>
              <a:sym typeface="Calibri" panose="020F050202020403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9" name="Google Shape;469;p30" descr="image.png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Google Shape;470;p30"/>
          <p:cNvSpPr txBox="1"/>
          <p:nvPr/>
        </p:nvSpPr>
        <p:spPr>
          <a:xfrm>
            <a:off x="809625" y="3132980"/>
            <a:ext cx="10906125" cy="3321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1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Targeted Marketing:</a:t>
            </a:r>
            <a:r>
              <a:rPr lang="en-US" sz="1350" b="0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 Chiến dịch riêng cho VIP (Loyalty) và At Risk (Re-engagement).</a:t>
            </a:r>
            <a:endParaRPr lang="en-US" sz="1350" b="0" i="0" u="none" strike="noStrike" cap="none">
              <a:solidFill>
                <a:srgbClr val="4A5568"/>
              </a:solidFill>
              <a:latin typeface="Bahnschrift" panose="020B0502040204020203" charset="0"/>
              <a:ea typeface="Lato" panose="020F0502020204030203"/>
              <a:cs typeface="Bahnschrift" panose="020B0502040204020203" charset="0"/>
              <a:sym typeface="Lato" panose="020F0502020204030203"/>
            </a:endParaRPr>
          </a:p>
        </p:txBody>
      </p:sp>
      <p:sp>
        <p:nvSpPr>
          <p:cNvPr id="471" name="Google Shape;471;p30"/>
          <p:cNvSpPr txBox="1"/>
          <p:nvPr/>
        </p:nvSpPr>
        <p:spPr>
          <a:xfrm>
            <a:off x="809625" y="3550146"/>
            <a:ext cx="10906125" cy="274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1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Cross-selling Strategy:</a:t>
            </a:r>
            <a:r>
              <a:rPr lang="en-US" sz="1350" b="0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 Tạo combo khuyến mãi {Clothing + Shoes} và đặt kệ hàng gần nhau.</a:t>
            </a:r>
            <a:endParaRPr lang="en-US" sz="1350" b="0" i="0" u="none" strike="noStrike" cap="none">
              <a:solidFill>
                <a:srgbClr val="4A5568"/>
              </a:solidFill>
              <a:latin typeface="Bahnschrift" panose="020B0502040204020203" charset="0"/>
              <a:ea typeface="Lato" panose="020F0502020204030203"/>
              <a:cs typeface="Bahnschrift" panose="020B0502040204020203" charset="0"/>
              <a:sym typeface="Lato" panose="020F0502020204030203"/>
            </a:endParaRPr>
          </a:p>
        </p:txBody>
      </p:sp>
      <p:sp>
        <p:nvSpPr>
          <p:cNvPr id="472" name="Google Shape;472;p30"/>
          <p:cNvSpPr txBox="1"/>
          <p:nvPr/>
        </p:nvSpPr>
        <p:spPr>
          <a:xfrm>
            <a:off x="809625" y="3967311"/>
            <a:ext cx="10906125" cy="274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1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Inventory Optimization:</a:t>
            </a:r>
            <a:r>
              <a:rPr lang="en-US" sz="1350" b="0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 Dự báo nhu cầu theo danh mục và thời gian để giảm tồn kho.</a:t>
            </a:r>
            <a:endParaRPr lang="en-US" sz="1350" b="0" i="0" u="none" strike="noStrike" cap="none">
              <a:solidFill>
                <a:srgbClr val="4A5568"/>
              </a:solidFill>
              <a:latin typeface="Bahnschrift" panose="020B0502040204020203" charset="0"/>
              <a:ea typeface="Lato" panose="020F0502020204030203"/>
              <a:cs typeface="Bahnschrift" panose="020B0502040204020203" charset="0"/>
              <a:sym typeface="Lato" panose="020F0502020204030203"/>
            </a:endParaRPr>
          </a:p>
        </p:txBody>
      </p:sp>
      <p:sp>
        <p:nvSpPr>
          <p:cNvPr id="473" name="Google Shape;473;p30"/>
          <p:cNvSpPr txBox="1"/>
          <p:nvPr/>
        </p:nvSpPr>
        <p:spPr>
          <a:xfrm>
            <a:off x="809625" y="4384476"/>
            <a:ext cx="10906125" cy="274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1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Operational Efficiency:</a:t>
            </a:r>
            <a:r>
              <a:rPr lang="en-US" sz="1350" b="0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 Tăng cường nhân sự vào khung giờ 14-17h và cuối tuần.</a:t>
            </a:r>
            <a:endParaRPr lang="en-US" sz="1350" b="0" i="0" u="none" strike="noStrike" cap="none">
              <a:solidFill>
                <a:srgbClr val="4A5568"/>
              </a:solidFill>
              <a:latin typeface="Bahnschrift" panose="020B0502040204020203" charset="0"/>
              <a:ea typeface="Lato" panose="020F0502020204030203"/>
              <a:cs typeface="Bahnschrift" panose="020B0502040204020203" charset="0"/>
              <a:sym typeface="Lato" panose="020F0502020204030203"/>
            </a:endParaRPr>
          </a:p>
        </p:txBody>
      </p:sp>
      <p:sp>
        <p:nvSpPr>
          <p:cNvPr id="474" name="Google Shape;474;p30"/>
          <p:cNvSpPr txBox="1"/>
          <p:nvPr/>
        </p:nvSpPr>
        <p:spPr>
          <a:xfrm>
            <a:off x="809625" y="4801641"/>
            <a:ext cx="10906125" cy="274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1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Continuous Improvement:</a:t>
            </a:r>
            <a:r>
              <a:rPr lang="en-US" sz="1350" b="0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 A/B testing các khuyến nghị và retrain model hàng quý.</a:t>
            </a:r>
            <a:endParaRPr lang="en-US" sz="1350" b="0" i="0" u="none" strike="noStrike" cap="none">
              <a:solidFill>
                <a:srgbClr val="4A5568"/>
              </a:solidFill>
              <a:latin typeface="Bahnschrift" panose="020B0502040204020203" charset="0"/>
              <a:ea typeface="Lato" panose="020F0502020204030203"/>
              <a:cs typeface="Bahnschrift" panose="020B0502040204020203" charset="0"/>
              <a:sym typeface="Lato" panose="020F0502020204030203"/>
            </a:endParaRPr>
          </a:p>
        </p:txBody>
      </p:sp>
      <p:pic>
        <p:nvPicPr>
          <p:cNvPr id="475" name="Google Shape;475;p30" descr="image.png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476250" y="3166318"/>
            <a:ext cx="209550" cy="21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6" name="Google Shape;476;p30" descr="image.png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476250" y="3583483"/>
            <a:ext cx="209550" cy="21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" name="Google Shape;477;p30" descr="image.png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476250" y="4000648"/>
            <a:ext cx="266700" cy="21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" name="Google Shape;478;p30" descr="image.png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476250" y="4417814"/>
            <a:ext cx="266700" cy="21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9" name="Google Shape;479;p30" descr="image.png"/>
          <p:cNvPicPr preferRelativeResize="0"/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476250" y="4834979"/>
            <a:ext cx="209550" cy="219075"/>
          </a:xfrm>
          <a:prstGeom prst="rect">
            <a:avLst/>
          </a:prstGeom>
          <a:noFill/>
          <a:ln>
            <a:noFill/>
          </a:ln>
        </p:spPr>
      </p:pic>
      <p:sp>
        <p:nvSpPr>
          <p:cNvPr id="480" name="Google Shape;480;p30"/>
          <p:cNvSpPr txBox="1"/>
          <p:nvPr/>
        </p:nvSpPr>
        <p:spPr>
          <a:xfrm>
            <a:off x="666750" y="855612"/>
            <a:ext cx="1152525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i="0" u="none" strike="noStrike" cap="none">
                <a:solidFill>
                  <a:srgbClr val="2E5090"/>
                </a:solidFill>
                <a:latin typeface="Bahnschrift" panose="020B0502040204020203" charset="0"/>
                <a:ea typeface="Poppins SemiBold" panose="00000600000000000000"/>
                <a:cs typeface="Bahnschrift" panose="020B0502040204020203" charset="0"/>
                <a:sym typeface="Poppins SemiBold" panose="00000600000000000000"/>
              </a:rPr>
              <a:t>Khuyến Nghị Triển Khai</a:t>
            </a:r>
            <a:endParaRPr lang="en-US" sz="3600" b="0" i="0" u="none" strike="noStrike" cap="none">
              <a:solidFill>
                <a:srgbClr val="2E5090"/>
              </a:solidFill>
              <a:latin typeface="Bahnschrift" panose="020B0502040204020203" charset="0"/>
              <a:ea typeface="Poppins SemiBold" panose="00000600000000000000"/>
              <a:cs typeface="Bahnschrift" panose="020B0502040204020203" charset="0"/>
              <a:sym typeface="Poppins SemiBold" panose="00000600000000000000"/>
            </a:endParaRPr>
          </a:p>
        </p:txBody>
      </p:sp>
      <p:sp>
        <p:nvSpPr>
          <p:cNvPr id="481" name="Google Shape;481;p30"/>
          <p:cNvSpPr/>
          <p:nvPr/>
        </p:nvSpPr>
        <p:spPr>
          <a:xfrm>
            <a:off x="476250" y="855612"/>
            <a:ext cx="57150" cy="685800"/>
          </a:xfrm>
          <a:prstGeom prst="rect">
            <a:avLst/>
          </a:prstGeom>
          <a:solidFill>
            <a:srgbClr val="FF6B3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Bahnschrift" panose="020B0502040204020203" charset="0"/>
              <a:ea typeface="Calibri" panose="020F0502020204030204"/>
              <a:cs typeface="Bahnschrift" panose="020B0502040204020203" charset="0"/>
              <a:sym typeface="Calibri" panose="020F050202020403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6" name="Google Shape;486;p31" descr="image.png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87" name="Google Shape;487;p31"/>
          <p:cNvSpPr txBox="1"/>
          <p:nvPr/>
        </p:nvSpPr>
        <p:spPr>
          <a:xfrm>
            <a:off x="476250" y="3122414"/>
            <a:ext cx="5650706" cy="322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670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0" i="0" u="none" strike="noStrike" cap="none">
                <a:solidFill>
                  <a:srgbClr val="2E5090"/>
                </a:solidFill>
                <a:latin typeface="Bahnschrift" panose="020B0502040204020203" charset="0"/>
                <a:ea typeface="Poppins SemiBold" panose="00000600000000000000"/>
                <a:cs typeface="Bahnschrift" panose="020B0502040204020203" charset="0"/>
                <a:sym typeface="Poppins SemiBold" panose="00000600000000000000"/>
              </a:rPr>
              <a:t>Hạn Chế</a:t>
            </a:r>
            <a:endParaRPr lang="en-US" sz="2100" b="0" i="0" u="none" strike="noStrike" cap="none">
              <a:solidFill>
                <a:srgbClr val="2E5090"/>
              </a:solidFill>
              <a:latin typeface="Bahnschrift" panose="020B0502040204020203" charset="0"/>
              <a:ea typeface="Poppins SemiBold" panose="00000600000000000000"/>
              <a:cs typeface="Bahnschrift" panose="020B0502040204020203" charset="0"/>
              <a:sym typeface="Poppins SemiBold" panose="00000600000000000000"/>
            </a:endParaRPr>
          </a:p>
        </p:txBody>
      </p:sp>
      <p:sp>
        <p:nvSpPr>
          <p:cNvPr id="488" name="Google Shape;488;p31"/>
          <p:cNvSpPr txBox="1"/>
          <p:nvPr/>
        </p:nvSpPr>
        <p:spPr>
          <a:xfrm>
            <a:off x="6334125" y="3122414"/>
            <a:ext cx="5650706" cy="400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670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0" i="0" u="none" strike="noStrike" cap="none">
                <a:solidFill>
                  <a:srgbClr val="2E5090"/>
                </a:solidFill>
                <a:latin typeface="Bahnschrift" panose="020B0502040204020203" charset="0"/>
                <a:ea typeface="Poppins SemiBold" panose="00000600000000000000"/>
                <a:cs typeface="Bahnschrift" panose="020B0502040204020203" charset="0"/>
                <a:sym typeface="Poppins SemiBold" panose="00000600000000000000"/>
              </a:rPr>
              <a:t>Hướng Phát Triển</a:t>
            </a:r>
            <a:endParaRPr lang="en-US" sz="2100" b="0" i="0" u="none" strike="noStrike" cap="none">
              <a:solidFill>
                <a:srgbClr val="2E5090"/>
              </a:solidFill>
              <a:latin typeface="Bahnschrift" panose="020B0502040204020203" charset="0"/>
              <a:ea typeface="Poppins SemiBold" panose="00000600000000000000"/>
              <a:cs typeface="Bahnschrift" panose="020B0502040204020203" charset="0"/>
              <a:sym typeface="Poppins SemiBold" panose="00000600000000000000"/>
            </a:endParaRPr>
          </a:p>
        </p:txBody>
      </p:sp>
      <p:pic>
        <p:nvPicPr>
          <p:cNvPr id="489" name="Google Shape;489;p31" descr="image.png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476250" y="3179564"/>
            <a:ext cx="266700" cy="266700"/>
          </a:xfrm>
          <a:prstGeom prst="rect">
            <a:avLst/>
          </a:prstGeom>
          <a:noFill/>
          <a:ln>
            <a:noFill/>
          </a:ln>
        </p:spPr>
      </p:pic>
      <p:sp>
        <p:nvSpPr>
          <p:cNvPr id="490" name="Google Shape;490;p31"/>
          <p:cNvSpPr txBox="1"/>
          <p:nvPr/>
        </p:nvSpPr>
        <p:spPr>
          <a:xfrm>
            <a:off x="809625" y="3674864"/>
            <a:ext cx="5048250" cy="274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Dữ liệu chỉ giới hạn tại Istanbul.</a:t>
            </a:r>
            <a:endParaRPr lang="en-US" sz="1350" b="0" i="0" u="none" strike="noStrike" cap="none">
              <a:solidFill>
                <a:srgbClr val="4A5568"/>
              </a:solidFill>
              <a:latin typeface="Bahnschrift" panose="020B0502040204020203" charset="0"/>
              <a:ea typeface="Lato" panose="020F0502020204030203"/>
              <a:cs typeface="Bahnschrift" panose="020B0502040204020203" charset="0"/>
              <a:sym typeface="Lato" panose="020F0502020204030203"/>
            </a:endParaRPr>
          </a:p>
        </p:txBody>
      </p:sp>
      <p:sp>
        <p:nvSpPr>
          <p:cNvPr id="491" name="Google Shape;491;p31"/>
          <p:cNvSpPr txBox="1"/>
          <p:nvPr/>
        </p:nvSpPr>
        <p:spPr>
          <a:xfrm>
            <a:off x="809625" y="4092029"/>
            <a:ext cx="5048250" cy="274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Thiếu dữ liệu hành vi online (e-commerce).</a:t>
            </a:r>
            <a:endParaRPr lang="en-US" sz="1350" b="0" i="0" u="none" strike="noStrike" cap="none">
              <a:solidFill>
                <a:srgbClr val="4A5568"/>
              </a:solidFill>
              <a:latin typeface="Bahnschrift" panose="020B0502040204020203" charset="0"/>
              <a:ea typeface="Lato" panose="020F0502020204030203"/>
              <a:cs typeface="Bahnschrift" panose="020B0502040204020203" charset="0"/>
              <a:sym typeface="Lato" panose="020F0502020204030203"/>
            </a:endParaRPr>
          </a:p>
        </p:txBody>
      </p:sp>
      <p:sp>
        <p:nvSpPr>
          <p:cNvPr id="492" name="Google Shape;492;p31"/>
          <p:cNvSpPr txBox="1"/>
          <p:nvPr/>
        </p:nvSpPr>
        <p:spPr>
          <a:xfrm>
            <a:off x="809625" y="4509194"/>
            <a:ext cx="5048250" cy="274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Thông tin nhân khẩu học cơ bản.</a:t>
            </a:r>
            <a:endParaRPr lang="en-US" sz="1350" b="0" i="0" u="none" strike="noStrike" cap="none">
              <a:solidFill>
                <a:srgbClr val="4A5568"/>
              </a:solidFill>
              <a:latin typeface="Bahnschrift" panose="020B0502040204020203" charset="0"/>
              <a:ea typeface="Lato" panose="020F0502020204030203"/>
              <a:cs typeface="Bahnschrift" panose="020B0502040204020203" charset="0"/>
              <a:sym typeface="Lato" panose="020F0502020204030203"/>
            </a:endParaRPr>
          </a:p>
        </p:txBody>
      </p:sp>
      <p:sp>
        <p:nvSpPr>
          <p:cNvPr id="493" name="Google Shape;493;p31"/>
          <p:cNvSpPr txBox="1"/>
          <p:nvPr/>
        </p:nvSpPr>
        <p:spPr>
          <a:xfrm>
            <a:off x="809625" y="4926359"/>
            <a:ext cx="5048250" cy="274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Mô hình tĩnh, chưa học real-time.</a:t>
            </a:r>
            <a:endParaRPr lang="en-US" sz="1350" b="0" i="0" u="none" strike="noStrike" cap="none">
              <a:solidFill>
                <a:srgbClr val="4A5568"/>
              </a:solidFill>
              <a:latin typeface="Bahnschrift" panose="020B0502040204020203" charset="0"/>
              <a:ea typeface="Lato" panose="020F0502020204030203"/>
              <a:cs typeface="Bahnschrift" panose="020B0502040204020203" charset="0"/>
              <a:sym typeface="Lato" panose="020F0502020204030203"/>
            </a:endParaRPr>
          </a:p>
        </p:txBody>
      </p:sp>
      <p:pic>
        <p:nvPicPr>
          <p:cNvPr id="494" name="Google Shape;494;p31" descr="image.png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6334125" y="3179564"/>
            <a:ext cx="266700" cy="266700"/>
          </a:xfrm>
          <a:prstGeom prst="rect">
            <a:avLst/>
          </a:prstGeom>
          <a:noFill/>
          <a:ln>
            <a:noFill/>
          </a:ln>
        </p:spPr>
      </p:pic>
      <p:sp>
        <p:nvSpPr>
          <p:cNvPr id="495" name="Google Shape;495;p31"/>
          <p:cNvSpPr txBox="1"/>
          <p:nvPr/>
        </p:nvSpPr>
        <p:spPr>
          <a:xfrm>
            <a:off x="6667500" y="3674864"/>
            <a:ext cx="5048250" cy="274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Mở rộng vùng dữ liệu sang các khu vực khác.</a:t>
            </a:r>
            <a:endParaRPr lang="en-US" sz="1350" b="0" i="0" u="none" strike="noStrike" cap="none">
              <a:solidFill>
                <a:srgbClr val="4A5568"/>
              </a:solidFill>
              <a:latin typeface="Bahnschrift" panose="020B0502040204020203" charset="0"/>
              <a:ea typeface="Lato" panose="020F0502020204030203"/>
              <a:cs typeface="Bahnschrift" panose="020B0502040204020203" charset="0"/>
              <a:sym typeface="Lato" panose="020F0502020204030203"/>
            </a:endParaRPr>
          </a:p>
        </p:txBody>
      </p:sp>
      <p:sp>
        <p:nvSpPr>
          <p:cNvPr id="496" name="Google Shape;496;p31"/>
          <p:cNvSpPr txBox="1"/>
          <p:nvPr/>
        </p:nvSpPr>
        <p:spPr>
          <a:xfrm>
            <a:off x="6667500" y="4092029"/>
            <a:ext cx="5048250" cy="274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Tích hợp dữ liệu online để có cái nhìn 360 độ.</a:t>
            </a:r>
            <a:endParaRPr lang="en-US" sz="1350" b="0" i="0" u="none" strike="noStrike" cap="none">
              <a:solidFill>
                <a:srgbClr val="4A5568"/>
              </a:solidFill>
              <a:latin typeface="Bahnschrift" panose="020B0502040204020203" charset="0"/>
              <a:ea typeface="Lato" panose="020F0502020204030203"/>
              <a:cs typeface="Bahnschrift" panose="020B0502040204020203" charset="0"/>
              <a:sym typeface="Lato" panose="020F0502020204030203"/>
            </a:endParaRPr>
          </a:p>
        </p:txBody>
      </p:sp>
      <p:sp>
        <p:nvSpPr>
          <p:cNvPr id="497" name="Google Shape;497;p31"/>
          <p:cNvSpPr txBox="1"/>
          <p:nvPr/>
        </p:nvSpPr>
        <p:spPr>
          <a:xfrm>
            <a:off x="6667500" y="4509194"/>
            <a:ext cx="5048250" cy="274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Bổ sung các yếu tố ngoại sinh (thời tiết, lễ tết).</a:t>
            </a:r>
            <a:endParaRPr lang="en-US" sz="1350" b="0" i="0" u="none" strike="noStrike" cap="none">
              <a:solidFill>
                <a:srgbClr val="4A5568"/>
              </a:solidFill>
              <a:latin typeface="Bahnschrift" panose="020B0502040204020203" charset="0"/>
              <a:ea typeface="Lato" panose="020F0502020204030203"/>
              <a:cs typeface="Bahnschrift" panose="020B0502040204020203" charset="0"/>
              <a:sym typeface="Lato" panose="020F0502020204030203"/>
            </a:endParaRPr>
          </a:p>
        </p:txBody>
      </p:sp>
      <p:sp>
        <p:nvSpPr>
          <p:cNvPr id="498" name="Google Shape;498;p31"/>
          <p:cNvSpPr txBox="1"/>
          <p:nvPr/>
        </p:nvSpPr>
        <p:spPr>
          <a:xfrm>
            <a:off x="6667500" y="4926359"/>
            <a:ext cx="5048250" cy="274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Triển khai mô hình Online Learning.</a:t>
            </a:r>
            <a:endParaRPr lang="en-US" sz="1350" b="0" i="0" u="none" strike="noStrike" cap="none">
              <a:solidFill>
                <a:srgbClr val="4A5568"/>
              </a:solidFill>
              <a:latin typeface="Bahnschrift" panose="020B0502040204020203" charset="0"/>
              <a:ea typeface="Lato" panose="020F0502020204030203"/>
              <a:cs typeface="Bahnschrift" panose="020B0502040204020203" charset="0"/>
              <a:sym typeface="Lato" panose="020F0502020204030203"/>
            </a:endParaRPr>
          </a:p>
        </p:txBody>
      </p:sp>
      <p:sp>
        <p:nvSpPr>
          <p:cNvPr id="499" name="Google Shape;499;p31"/>
          <p:cNvSpPr txBox="1"/>
          <p:nvPr/>
        </p:nvSpPr>
        <p:spPr>
          <a:xfrm>
            <a:off x="666750" y="855612"/>
            <a:ext cx="1152525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i="0" u="none" strike="noStrike" cap="none">
                <a:solidFill>
                  <a:srgbClr val="2E5090"/>
                </a:solidFill>
                <a:latin typeface="Bahnschrift" panose="020B0502040204020203" charset="0"/>
                <a:ea typeface="Poppins SemiBold" panose="00000600000000000000"/>
                <a:cs typeface="Bahnschrift" panose="020B0502040204020203" charset="0"/>
                <a:sym typeface="Poppins SemiBold" panose="00000600000000000000"/>
              </a:rPr>
              <a:t>Hạn Chế &amp; Hướng Phát Triển</a:t>
            </a:r>
            <a:endParaRPr lang="en-US" sz="3600" b="0" i="0" u="none" strike="noStrike" cap="none">
              <a:solidFill>
                <a:srgbClr val="2E5090"/>
              </a:solidFill>
              <a:latin typeface="Bahnschrift" panose="020B0502040204020203" charset="0"/>
              <a:ea typeface="Poppins SemiBold" panose="00000600000000000000"/>
              <a:cs typeface="Bahnschrift" panose="020B0502040204020203" charset="0"/>
              <a:sym typeface="Poppins SemiBold" panose="00000600000000000000"/>
            </a:endParaRPr>
          </a:p>
        </p:txBody>
      </p:sp>
      <p:sp>
        <p:nvSpPr>
          <p:cNvPr id="500" name="Google Shape;500;p31"/>
          <p:cNvSpPr/>
          <p:nvPr/>
        </p:nvSpPr>
        <p:spPr>
          <a:xfrm>
            <a:off x="476250" y="855612"/>
            <a:ext cx="57150" cy="685800"/>
          </a:xfrm>
          <a:prstGeom prst="rect">
            <a:avLst/>
          </a:prstGeom>
          <a:solidFill>
            <a:srgbClr val="FF6B3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Bahnschrift" panose="020B0502040204020203" charset="0"/>
              <a:ea typeface="Calibri" panose="020F0502020204030204"/>
              <a:cs typeface="Bahnschrift" panose="020B0502040204020203" charset="0"/>
              <a:sym typeface="Calibri" panose="020F050202020403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5" name="Google Shape;505;p32" descr="image.png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06" name="Google Shape;506;p32"/>
          <p:cNvSpPr txBox="1"/>
          <p:nvPr/>
        </p:nvSpPr>
        <p:spPr>
          <a:xfrm>
            <a:off x="2344420" y="1663749"/>
            <a:ext cx="8001000" cy="830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0" i="0" u="none" strike="noStrike" cap="none">
                <a:solidFill>
                  <a:srgbClr val="2E5090"/>
                </a:solidFill>
                <a:latin typeface="Bahnschrift" panose="020B0502040204020203" charset="0"/>
                <a:ea typeface="Poppins SemiBold" panose="00000600000000000000"/>
                <a:cs typeface="Bahnschrift" panose="020B0502040204020203" charset="0"/>
                <a:sym typeface="Poppins SemiBold" panose="00000600000000000000"/>
              </a:rPr>
              <a:t>Kết Luận</a:t>
            </a:r>
            <a:endParaRPr lang="en-US" sz="5400" b="0" i="0" u="none" strike="noStrike" cap="none">
              <a:solidFill>
                <a:srgbClr val="2E5090"/>
              </a:solidFill>
              <a:latin typeface="Bahnschrift" panose="020B0502040204020203" charset="0"/>
              <a:ea typeface="Poppins SemiBold" panose="00000600000000000000"/>
              <a:cs typeface="Bahnschrift" panose="020B0502040204020203" charset="0"/>
              <a:sym typeface="Poppins SemiBold" panose="00000600000000000000"/>
            </a:endParaRPr>
          </a:p>
        </p:txBody>
      </p:sp>
      <p:sp>
        <p:nvSpPr>
          <p:cNvPr id="507" name="Google Shape;507;p32"/>
          <p:cNvSpPr/>
          <p:nvPr/>
        </p:nvSpPr>
        <p:spPr>
          <a:xfrm>
            <a:off x="5381625" y="2978199"/>
            <a:ext cx="1428750" cy="57150"/>
          </a:xfrm>
          <a:prstGeom prst="rect">
            <a:avLst/>
          </a:prstGeom>
          <a:solidFill>
            <a:srgbClr val="FF6B3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Bahnschrift" panose="020B0502040204020203" charset="0"/>
              <a:ea typeface="Calibri" panose="020F0502020204030204"/>
              <a:cs typeface="Bahnschrift" panose="020B0502040204020203" charset="0"/>
              <a:sym typeface="Calibri" panose="020F0502020204030204"/>
            </a:endParaRPr>
          </a:p>
        </p:txBody>
      </p:sp>
      <p:sp>
        <p:nvSpPr>
          <p:cNvPr id="508" name="Google Shape;508;p32"/>
          <p:cNvSpPr txBox="1"/>
          <p:nvPr/>
        </p:nvSpPr>
        <p:spPr>
          <a:xfrm>
            <a:off x="1755140" y="3206750"/>
            <a:ext cx="8662035" cy="664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-VN" altLang="en-US" sz="1350" b="0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Bài</a:t>
            </a:r>
            <a:r>
              <a:rPr lang="en-US" sz="1350" b="0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 đã hoàn thành phân tích toàn diện </a:t>
            </a:r>
            <a:r>
              <a:rPr lang="en-US" sz="1350" b="1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99,457 giao dịch</a:t>
            </a:r>
            <a:r>
              <a:rPr lang="en-US" sz="1350" b="0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, xây dựng thành công mô hình phân cụm và dự đoán với độ chính xác </a:t>
            </a:r>
            <a:r>
              <a:rPr lang="vi-VN" altLang="en-US" sz="1350" b="0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khá cao</a:t>
            </a:r>
            <a:r>
              <a:rPr lang="en-US" sz="1350" b="0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. Kết quả mang lại nền tảng vững chắc cho các quyết định dựa trên dữ liệu.</a:t>
            </a:r>
            <a:endParaRPr lang="en-US" sz="1350" b="0" i="0" u="none" strike="noStrike" cap="none">
              <a:solidFill>
                <a:srgbClr val="4A5568"/>
              </a:solidFill>
              <a:latin typeface="Bahnschrift" panose="020B0502040204020203" charset="0"/>
              <a:ea typeface="Lato" panose="020F0502020204030203"/>
              <a:cs typeface="Bahnschrift" panose="020B0502040204020203" charset="0"/>
              <a:sym typeface="Lato" panose="020F0502020204030203"/>
            </a:endParaRPr>
          </a:p>
        </p:txBody>
      </p:sp>
      <p:sp>
        <p:nvSpPr>
          <p:cNvPr id="509" name="Google Shape;509;p32"/>
          <p:cNvSpPr txBox="1"/>
          <p:nvPr/>
        </p:nvSpPr>
        <p:spPr>
          <a:xfrm>
            <a:off x="1755140" y="4505960"/>
            <a:ext cx="8531860" cy="4616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 i="0" u="none" strike="noStrike" cap="none">
                <a:solidFill>
                  <a:srgbClr val="FF6B35"/>
                </a:solidFill>
                <a:latin typeface="Bahnschrift" panose="020B0502040204020203" charset="0"/>
                <a:ea typeface="Poppins SemiBold" panose="00000600000000000000"/>
                <a:cs typeface="Bahnschrift" panose="020B0502040204020203" charset="0"/>
                <a:sym typeface="Poppins SemiBold" panose="00000600000000000000"/>
              </a:rPr>
              <a:t>Thank You!</a:t>
            </a:r>
            <a:endParaRPr lang="en-US" sz="3000" b="0" i="0" u="none" strike="noStrike" cap="none">
              <a:solidFill>
                <a:srgbClr val="FF6B35"/>
              </a:solidFill>
              <a:latin typeface="Bahnschrift" panose="020B0502040204020203" charset="0"/>
              <a:ea typeface="Poppins SemiBold" panose="00000600000000000000"/>
              <a:cs typeface="Bahnschrift" panose="020B0502040204020203" charset="0"/>
              <a:sym typeface="Poppins SemiBold" panose="0000060000000000000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15" descr="image.png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5" descr="image.png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6334125" y="1723280"/>
            <a:ext cx="5381625" cy="4762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5"/>
          <p:cNvSpPr txBox="1"/>
          <p:nvPr/>
        </p:nvSpPr>
        <p:spPr>
          <a:xfrm>
            <a:off x="533400" y="2032635"/>
            <a:ext cx="5800725" cy="3203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800" b="0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Sự ph</a:t>
            </a:r>
            <a:r>
              <a:rPr lang="en-US" altLang="en-US" sz="1800" b="0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á</a:t>
            </a:r>
            <a:r>
              <a:rPr lang="en-US" altLang="en-GB" sz="1800" b="0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t triển mạnh mẽ của th</a:t>
            </a:r>
            <a:r>
              <a:rPr lang="en-US" altLang="en-US" sz="1800" b="0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ư</a:t>
            </a:r>
            <a:r>
              <a:rPr lang="en-US" altLang="en-US" sz="1800" b="0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ơ</a:t>
            </a:r>
            <a:r>
              <a:rPr lang="en-US" altLang="en-GB" sz="1800" b="0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ng mại </a:t>
            </a:r>
            <a:r>
              <a:rPr lang="en-US" altLang="en-US" sz="1800" b="0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đ</a:t>
            </a:r>
            <a:r>
              <a:rPr lang="en-US" altLang="en-GB" sz="1800" b="0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iện tử </a:t>
            </a:r>
            <a:r>
              <a:rPr lang="en-US" altLang="en-US" sz="1800" b="0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đ</a:t>
            </a:r>
            <a:r>
              <a:rPr lang="en-US" altLang="en-US" sz="1800" b="0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ó</a:t>
            </a:r>
            <a:r>
              <a:rPr lang="en-US" altLang="en-GB" sz="1800" b="0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ng vai tr</a:t>
            </a:r>
            <a:r>
              <a:rPr lang="en-US" altLang="en-US" sz="1800" b="0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ò</a:t>
            </a:r>
            <a:r>
              <a:rPr lang="en-US" altLang="en-GB" sz="1800" b="0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 là t</a:t>
            </a:r>
            <a:r>
              <a:rPr lang="en-US" altLang="en-US" sz="1800" b="0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á</a:t>
            </a:r>
            <a:r>
              <a:rPr lang="en-US" altLang="en-GB" sz="1800" b="0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c nh</a:t>
            </a:r>
            <a:r>
              <a:rPr lang="en-US" altLang="en-US" sz="1800" b="0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â</a:t>
            </a:r>
            <a:r>
              <a:rPr lang="en-US" altLang="en-GB" sz="1800" b="0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n g</a:t>
            </a:r>
            <a:r>
              <a:rPr lang="en-US" altLang="en-US" sz="1800" b="0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â</a:t>
            </a:r>
            <a:r>
              <a:rPr lang="en-US" altLang="en-GB" sz="1800" b="0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y nhiễu thị tr</a:t>
            </a:r>
            <a:r>
              <a:rPr lang="en-US" altLang="en-US" sz="1800" b="0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ư</a:t>
            </a:r>
            <a:r>
              <a:rPr lang="en-US" altLang="en-GB" sz="1800" b="0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ờng (market disruptor), th</a:t>
            </a:r>
            <a:r>
              <a:rPr lang="en-US" altLang="en-US" sz="1800" b="0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ú</a:t>
            </a:r>
            <a:r>
              <a:rPr lang="en-US" altLang="en-GB" sz="1800" b="0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c </a:t>
            </a:r>
            <a:r>
              <a:rPr lang="en-US" altLang="en-US" sz="1800" b="0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đ</a:t>
            </a:r>
            <a:r>
              <a:rPr lang="en-US" altLang="en-GB" sz="1800" b="0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ẩy sự cạnh tranh gay gắt trong ngành b</a:t>
            </a:r>
            <a:r>
              <a:rPr lang="en-US" altLang="en-US" sz="1800" b="0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á</a:t>
            </a:r>
            <a:r>
              <a:rPr lang="en-US" altLang="en-GB" sz="1800" b="0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n lẻ. </a:t>
            </a:r>
            <a:r>
              <a:rPr lang="en-US" altLang="en-US" sz="1800" b="0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Đ</a:t>
            </a:r>
            <a:r>
              <a:rPr lang="en-US" altLang="en-GB" sz="1800" b="0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iều này </a:t>
            </a:r>
            <a:r>
              <a:rPr lang="en-US" altLang="en-US" sz="1800" b="0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đ</a:t>
            </a:r>
            <a:r>
              <a:rPr lang="en-US" altLang="en-US" sz="1800" b="0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ò</a:t>
            </a:r>
            <a:r>
              <a:rPr lang="en-US" altLang="en-GB" sz="1800" b="0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i hỏi c</a:t>
            </a:r>
            <a:r>
              <a:rPr lang="en-US" altLang="en-US" sz="1800" b="0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á</a:t>
            </a:r>
            <a:r>
              <a:rPr lang="en-US" altLang="en-GB" sz="1800" b="0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c trung t</a:t>
            </a:r>
            <a:r>
              <a:rPr lang="en-US" altLang="en-US" sz="1800" b="0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â</a:t>
            </a:r>
            <a:r>
              <a:rPr lang="en-US" altLang="en-GB" sz="1800" b="0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m th</a:t>
            </a:r>
            <a:r>
              <a:rPr lang="en-US" altLang="en-US" sz="1800" b="0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ư</a:t>
            </a:r>
            <a:r>
              <a:rPr lang="en-US" altLang="en-US" sz="1800" b="0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ơ</a:t>
            </a:r>
            <a:r>
              <a:rPr lang="en-US" altLang="en-GB" sz="1800" b="0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ng mại phải n</a:t>
            </a:r>
            <a:r>
              <a:rPr lang="en-US" altLang="en-US" sz="1800" b="0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â</a:t>
            </a:r>
            <a:r>
              <a:rPr lang="en-US" altLang="en-GB" sz="1800" b="0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ng cao n</a:t>
            </a:r>
            <a:r>
              <a:rPr lang="en-US" altLang="en-US" sz="1800" b="0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ă</a:t>
            </a:r>
            <a:r>
              <a:rPr lang="en-US" altLang="en-GB" sz="1800" b="0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ng lực ph</a:t>
            </a:r>
            <a:r>
              <a:rPr lang="en-US" altLang="en-US" sz="1800" b="0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â</a:t>
            </a:r>
            <a:r>
              <a:rPr lang="en-US" altLang="en-GB" sz="1800" b="0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n t</a:t>
            </a:r>
            <a:r>
              <a:rPr lang="en-US" altLang="en-US" sz="1800" b="0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í</a:t>
            </a:r>
            <a:r>
              <a:rPr lang="en-US" altLang="en-GB" sz="1800" b="0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ch thấu cảm (customer insights) nhằm t</a:t>
            </a:r>
            <a:r>
              <a:rPr lang="en-US" altLang="en-US" sz="1800" b="0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á</a:t>
            </a:r>
            <a:r>
              <a:rPr lang="en-US" altLang="en-GB" sz="1800" b="0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i </a:t>
            </a:r>
            <a:r>
              <a:rPr lang="en-US" altLang="en-US" sz="1800" b="0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đ</a:t>
            </a:r>
            <a:r>
              <a:rPr lang="en-US" altLang="en-GB" sz="1800" b="0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ịnh vị gi</a:t>
            </a:r>
            <a:r>
              <a:rPr lang="en-US" altLang="en-US" sz="1800" b="0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á</a:t>
            </a:r>
            <a:r>
              <a:rPr lang="en-US" altLang="en-GB" sz="1800" b="0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 trị và cải thiện trải nghiệm kh</a:t>
            </a:r>
            <a:r>
              <a:rPr lang="en-US" altLang="en-US" sz="1800" b="0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á</a:t>
            </a:r>
            <a:r>
              <a:rPr lang="en-US" altLang="en-GB" sz="1800" b="0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ch hàng tại </a:t>
            </a:r>
            <a:r>
              <a:rPr lang="en-US" altLang="en-US" sz="1800" b="0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đ</a:t>
            </a:r>
            <a:r>
              <a:rPr lang="en-US" altLang="en-GB" sz="1800" b="0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iểm b</a:t>
            </a:r>
            <a:r>
              <a:rPr lang="en-US" altLang="en-US" sz="1800" b="0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á</a:t>
            </a:r>
            <a:r>
              <a:rPr lang="en-US" altLang="en-GB" sz="1800" b="0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n.</a:t>
            </a:r>
            <a:endParaRPr lang="en-US" altLang="en-GB" sz="1800" b="0" i="0" u="none" strike="noStrike" cap="none">
              <a:solidFill>
                <a:srgbClr val="4A5568"/>
              </a:solidFill>
              <a:latin typeface="Bahnschrift" panose="020B0502040204020203" charset="0"/>
              <a:ea typeface="Lato" panose="020F0502020204030203"/>
              <a:cs typeface="Bahnschrift" panose="020B0502040204020203" charset="0"/>
              <a:sym typeface="Lato" panose="020F0502020204030203"/>
            </a:endParaRPr>
          </a:p>
        </p:txBody>
      </p:sp>
      <p:pic>
        <p:nvPicPr>
          <p:cNvPr id="128" name="Google Shape;128;p15" descr="image.png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6334125" y="1723280"/>
            <a:ext cx="5381625" cy="4762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15"/>
          <p:cNvSpPr txBox="1"/>
          <p:nvPr/>
        </p:nvSpPr>
        <p:spPr>
          <a:xfrm>
            <a:off x="666750" y="751730"/>
            <a:ext cx="11525250" cy="553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i="0" u="none" strike="noStrike" cap="none">
                <a:solidFill>
                  <a:srgbClr val="2E5090"/>
                </a:solidFill>
                <a:latin typeface="Bahnschrift" panose="020B0502040204020203" charset="0"/>
                <a:ea typeface="Poppins SemiBold" panose="00000600000000000000"/>
                <a:cs typeface="Bahnschrift" panose="020B0502040204020203" charset="0"/>
                <a:sym typeface="Poppins SemiBold" panose="00000600000000000000"/>
              </a:rPr>
              <a:t>Bối Cảnh</a:t>
            </a:r>
            <a:endParaRPr lang="en-US" sz="3600" b="0" i="0" u="none" strike="noStrike" cap="none">
              <a:solidFill>
                <a:srgbClr val="2E5090"/>
              </a:solidFill>
              <a:latin typeface="Bahnschrift" panose="020B0502040204020203" charset="0"/>
              <a:ea typeface="Poppins SemiBold" panose="00000600000000000000"/>
              <a:cs typeface="Bahnschrift" panose="020B0502040204020203" charset="0"/>
              <a:sym typeface="Poppins SemiBold" panose="00000600000000000000"/>
            </a:endParaRPr>
          </a:p>
        </p:txBody>
      </p:sp>
      <p:sp>
        <p:nvSpPr>
          <p:cNvPr id="138" name="Google Shape;138;p15"/>
          <p:cNvSpPr/>
          <p:nvPr/>
        </p:nvSpPr>
        <p:spPr>
          <a:xfrm>
            <a:off x="476250" y="685690"/>
            <a:ext cx="57150" cy="685800"/>
          </a:xfrm>
          <a:prstGeom prst="rect">
            <a:avLst/>
          </a:prstGeom>
          <a:solidFill>
            <a:srgbClr val="FF6B3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Bahnschrift" panose="020B0502040204020203" charset="0"/>
              <a:ea typeface="Calibri" panose="020F0502020204030204"/>
              <a:cs typeface="Bahnschrift" panose="020B0502040204020203" charset="0"/>
              <a:sym typeface="Calibri" panose="020F050202020403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16" descr="image.png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16" descr="image.png"/>
          <p:cNvPicPr preferRelativeResize="0"/>
          <p:nvPr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476250" y="2345055"/>
            <a:ext cx="11170285" cy="734695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chemeClr val="tx1">
                <a:alpha val="7000"/>
              </a:schemeClr>
            </a:outerShdw>
          </a:effectLst>
        </p:spPr>
      </p:pic>
      <p:sp>
        <p:nvSpPr>
          <p:cNvPr id="164" name="Google Shape;164;p16"/>
          <p:cNvSpPr txBox="1"/>
          <p:nvPr/>
        </p:nvSpPr>
        <p:spPr>
          <a:xfrm>
            <a:off x="666750" y="855612"/>
            <a:ext cx="11525250" cy="553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altLang="en-US" sz="3600" b="0" i="0" u="none" strike="noStrike" cap="none">
                <a:solidFill>
                  <a:srgbClr val="2E5090"/>
                </a:solidFill>
                <a:latin typeface="Bahnschrift" panose="020B0502040204020203" charset="0"/>
                <a:ea typeface="Poppins SemiBold" panose="00000600000000000000"/>
                <a:cs typeface="Bahnschrift" panose="020B0502040204020203" charset="0"/>
                <a:sym typeface="Poppins SemiBold" panose="00000600000000000000"/>
              </a:rPr>
              <a:t>Câu hỏi nghiên cứu</a:t>
            </a:r>
            <a:endParaRPr lang="vi-VN" altLang="en-US" sz="3600" b="0" i="0" u="none" strike="noStrike" cap="none">
              <a:solidFill>
                <a:srgbClr val="2E5090"/>
              </a:solidFill>
              <a:latin typeface="Bahnschrift" panose="020B0502040204020203" charset="0"/>
              <a:ea typeface="Poppins SemiBold" panose="00000600000000000000"/>
              <a:cs typeface="Bahnschrift" panose="020B0502040204020203" charset="0"/>
              <a:sym typeface="Poppins SemiBold" panose="00000600000000000000"/>
            </a:endParaRPr>
          </a:p>
        </p:txBody>
      </p:sp>
      <p:sp>
        <p:nvSpPr>
          <p:cNvPr id="165" name="Google Shape;165;p16"/>
          <p:cNvSpPr/>
          <p:nvPr/>
        </p:nvSpPr>
        <p:spPr>
          <a:xfrm>
            <a:off x="476250" y="855612"/>
            <a:ext cx="57150" cy="685800"/>
          </a:xfrm>
          <a:prstGeom prst="rect">
            <a:avLst/>
          </a:prstGeom>
          <a:solidFill>
            <a:srgbClr val="FF6B3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Bahnschrift" panose="020B0502040204020203" charset="0"/>
              <a:ea typeface="Calibri" panose="020F0502020204030204"/>
              <a:cs typeface="Bahnschrift" panose="020B0502040204020203" charset="0"/>
              <a:sym typeface="Calibri" panose="020F0502020204030204"/>
            </a:endParaRPr>
          </a:p>
        </p:txBody>
      </p:sp>
      <p:sp>
        <p:nvSpPr>
          <p:cNvPr id="126" name="Google Shape;126;p15"/>
          <p:cNvSpPr txBox="1"/>
          <p:nvPr>
            <p:custDataLst>
              <p:tags r:id="rId4"/>
            </p:custDataLst>
          </p:nvPr>
        </p:nvSpPr>
        <p:spPr>
          <a:xfrm>
            <a:off x="1501140" y="2345690"/>
            <a:ext cx="9598660" cy="735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 font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600" b="1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C</a:t>
            </a:r>
            <a:r>
              <a:rPr lang="en-US" altLang="en-US" sz="1600" b="1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ó</a:t>
            </a:r>
            <a:r>
              <a:rPr lang="en-US" altLang="en-GB" sz="1600" b="1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 những nh</a:t>
            </a:r>
            <a:r>
              <a:rPr lang="en-US" altLang="en-US" sz="1600" b="1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ó</a:t>
            </a:r>
            <a:r>
              <a:rPr lang="en-US" altLang="en-GB" sz="1600" b="1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m kh</a:t>
            </a:r>
            <a:r>
              <a:rPr lang="en-US" altLang="en-US" sz="1600" b="1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á</a:t>
            </a:r>
            <a:r>
              <a:rPr lang="en-US" altLang="en-GB" sz="1600" b="1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ch hàng nào với hành vi mua sắm t</a:t>
            </a:r>
            <a:r>
              <a:rPr lang="en-US" altLang="en-US" sz="1600" b="1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ư</a:t>
            </a:r>
            <a:r>
              <a:rPr lang="en-US" altLang="en-US" sz="1600" b="1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ơ</a:t>
            </a:r>
            <a:r>
              <a:rPr lang="en-US" altLang="en-GB" sz="1600" b="1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ng </a:t>
            </a:r>
            <a:r>
              <a:rPr lang="en-US" altLang="en-US" sz="1600" b="1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đ</a:t>
            </a:r>
            <a:r>
              <a:rPr lang="en-US" altLang="en-GB" sz="1600" b="1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ồng? C</a:t>
            </a:r>
            <a:r>
              <a:rPr lang="en-US" altLang="en-US" sz="1600" b="1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á</a:t>
            </a:r>
            <a:r>
              <a:rPr lang="en-US" altLang="en-GB" sz="1600" b="1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c nh</a:t>
            </a:r>
            <a:r>
              <a:rPr lang="en-US" altLang="en-US" sz="1600" b="1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ó</a:t>
            </a:r>
            <a:r>
              <a:rPr lang="en-US" altLang="en-GB" sz="1600" b="1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m này </a:t>
            </a:r>
            <a:r>
              <a:rPr lang="en-US" altLang="en-US" sz="1600" b="1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đư</a:t>
            </a:r>
            <a:r>
              <a:rPr lang="en-US" altLang="en-GB" sz="1600" b="1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ợc </a:t>
            </a:r>
            <a:r>
              <a:rPr lang="en-US" altLang="en-US" sz="1600" b="1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đ</a:t>
            </a:r>
            <a:r>
              <a:rPr lang="en-US" altLang="en-GB" sz="1600" b="1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ặc tr</a:t>
            </a:r>
            <a:r>
              <a:rPr lang="en-US" altLang="en-US" sz="1600" b="1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ư</a:t>
            </a:r>
            <a:r>
              <a:rPr lang="en-US" altLang="en-GB" sz="1600" b="1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ng bởi những yếu tố g</a:t>
            </a:r>
            <a:r>
              <a:rPr lang="en-US" altLang="en-US" sz="1600" b="1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ì</a:t>
            </a:r>
            <a:r>
              <a:rPr lang="en-US" altLang="en-GB" sz="1600" b="1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 về tần suất mua hàng, gi</a:t>
            </a:r>
            <a:r>
              <a:rPr lang="en-US" altLang="en-US" sz="1600" b="1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á</a:t>
            </a:r>
            <a:r>
              <a:rPr lang="en-US" altLang="en-GB" sz="1600" b="1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 trị giao dịch và thời gian mua sắm gần nhất?</a:t>
            </a:r>
            <a:endParaRPr lang="en-US" altLang="en-GB" sz="1600" b="1" i="0" u="none" strike="noStrike" cap="none">
              <a:solidFill>
                <a:schemeClr val="tx1"/>
              </a:solidFill>
              <a:latin typeface="Bahnschrift" panose="020B0502040204020203" charset="0"/>
              <a:ea typeface="Lato" panose="020F0502020204030203"/>
              <a:cs typeface="Bahnschrift" panose="020B0502040204020203" charset="0"/>
              <a:sym typeface="Lato" panose="020F0502020204030203"/>
            </a:endParaRPr>
          </a:p>
        </p:txBody>
      </p:sp>
      <p:pic>
        <p:nvPicPr>
          <p:cNvPr id="7" name="Google Shape;144;p16" descr="image.png"/>
          <p:cNvPicPr preferRelativeResize="0"/>
          <p:nvPr>
            <p:custDataLst>
              <p:tags r:id="rId5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476250" y="3289300"/>
            <a:ext cx="11170285" cy="734695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chemeClr val="tx1">
                <a:alpha val="7000"/>
              </a:schemeClr>
            </a:outerShdw>
          </a:effectLst>
        </p:spPr>
      </p:pic>
      <p:sp>
        <p:nvSpPr>
          <p:cNvPr id="8" name="Google Shape;126;p15"/>
          <p:cNvSpPr txBox="1"/>
          <p:nvPr>
            <p:custDataLst>
              <p:tags r:id="rId6"/>
            </p:custDataLst>
          </p:nvPr>
        </p:nvSpPr>
        <p:spPr>
          <a:xfrm>
            <a:off x="1501140" y="3289935"/>
            <a:ext cx="9598660" cy="735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 font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600" b="1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Những sản phẩm nào th</a:t>
            </a:r>
            <a:r>
              <a:rPr lang="en-US" altLang="en-US" sz="1600" b="1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ư</a:t>
            </a:r>
            <a:r>
              <a:rPr lang="en-US" altLang="en-GB" sz="1600" b="1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ờng </a:t>
            </a:r>
            <a:r>
              <a:rPr lang="en-US" altLang="en-US" sz="1600" b="1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đư</a:t>
            </a:r>
            <a:r>
              <a:rPr lang="en-US" altLang="en-GB" sz="1600" b="1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ợc mua c</a:t>
            </a:r>
            <a:r>
              <a:rPr lang="en-US" altLang="en-US" sz="1600" b="1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ù</a:t>
            </a:r>
            <a:r>
              <a:rPr lang="en-US" altLang="en-GB" sz="1600" b="1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ng nhau? Mối quan hệ giữa c</a:t>
            </a:r>
            <a:r>
              <a:rPr lang="en-US" altLang="en-US" sz="1600" b="1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á</a:t>
            </a:r>
            <a:r>
              <a:rPr lang="en-US" altLang="en-GB" sz="1600" b="1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c danh mục sản phẩm c</a:t>
            </a:r>
            <a:r>
              <a:rPr lang="en-US" altLang="en-US" sz="1600" b="1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ó</a:t>
            </a:r>
            <a:r>
              <a:rPr lang="en-US" altLang="en-GB" sz="1600" b="1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 </a:t>
            </a:r>
            <a:r>
              <a:rPr lang="en-US" altLang="en-US" sz="1600" b="1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đ</a:t>
            </a:r>
            <a:r>
              <a:rPr lang="en-US" altLang="en-GB" sz="1600" b="1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ủ mạnh </a:t>
            </a:r>
            <a:r>
              <a:rPr lang="en-US" altLang="en-US" sz="1600" b="1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đ</a:t>
            </a:r>
            <a:r>
              <a:rPr lang="en-US" altLang="en-GB" sz="1600" b="1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ể </a:t>
            </a:r>
            <a:r>
              <a:rPr lang="en-US" altLang="en-US" sz="1600" b="1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á</a:t>
            </a:r>
            <a:r>
              <a:rPr lang="en-US" altLang="en-GB" sz="1600" b="1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p dụng cho chiến l</a:t>
            </a:r>
            <a:r>
              <a:rPr lang="en-US" altLang="en-US" sz="1600" b="1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ư</a:t>
            </a:r>
            <a:r>
              <a:rPr lang="en-US" altLang="en-GB" sz="1600" b="1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ợc cross-selling không?</a:t>
            </a:r>
            <a:endParaRPr lang="en-US" altLang="en-GB" sz="1600" b="1" i="0" u="none" strike="noStrike" cap="none">
              <a:solidFill>
                <a:schemeClr val="tx1"/>
              </a:solidFill>
              <a:latin typeface="Bahnschrift" panose="020B0502040204020203" charset="0"/>
              <a:ea typeface="Lato" panose="020F0502020204030203"/>
              <a:cs typeface="Bahnschrift" panose="020B0502040204020203" charset="0"/>
              <a:sym typeface="Lato" panose="020F0502020204030203"/>
            </a:endParaRPr>
          </a:p>
        </p:txBody>
      </p:sp>
      <p:pic>
        <p:nvPicPr>
          <p:cNvPr id="9" name="Google Shape;144;p16" descr="image.png"/>
          <p:cNvPicPr preferRelativeResize="0"/>
          <p:nvPr>
            <p:custDataLst>
              <p:tags r:id="rId7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476250" y="4232910"/>
            <a:ext cx="11170285" cy="734695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chemeClr val="tx1">
                <a:alpha val="7000"/>
              </a:schemeClr>
            </a:outerShdw>
          </a:effectLst>
        </p:spPr>
      </p:pic>
      <p:sp>
        <p:nvSpPr>
          <p:cNvPr id="10" name="Google Shape;126;p15"/>
          <p:cNvSpPr txBox="1"/>
          <p:nvPr>
            <p:custDataLst>
              <p:tags r:id="rId8"/>
            </p:custDataLst>
          </p:nvPr>
        </p:nvSpPr>
        <p:spPr>
          <a:xfrm>
            <a:off x="1501140" y="4233545"/>
            <a:ext cx="9598660" cy="735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 font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600" b="1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C</a:t>
            </a:r>
            <a:r>
              <a:rPr lang="en-US" altLang="en-US" sz="1600" b="1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ó</a:t>
            </a:r>
            <a:r>
              <a:rPr lang="en-US" altLang="en-GB" sz="1600" b="1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 thể dự </a:t>
            </a:r>
            <a:r>
              <a:rPr lang="en-US" altLang="en-US" sz="1600" b="1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đ</a:t>
            </a:r>
            <a:r>
              <a:rPr lang="en-US" altLang="en-GB" sz="1600" b="1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o</a:t>
            </a:r>
            <a:r>
              <a:rPr lang="en-US" altLang="en-US" sz="1600" b="1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á</a:t>
            </a:r>
            <a:r>
              <a:rPr lang="en-US" altLang="en-GB" sz="1600" b="1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n ch</a:t>
            </a:r>
            <a:r>
              <a:rPr lang="en-US" altLang="en-US" sz="1600" b="1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í</a:t>
            </a:r>
            <a:r>
              <a:rPr lang="en-US" altLang="en-GB" sz="1600" b="1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nh x</a:t>
            </a:r>
            <a:r>
              <a:rPr lang="en-US" altLang="en-US" sz="1600" b="1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á</a:t>
            </a:r>
            <a:r>
              <a:rPr lang="en-US" altLang="en-GB" sz="1600" b="1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c danh mục sản phẩm mà kh</a:t>
            </a:r>
            <a:r>
              <a:rPr lang="en-US" altLang="en-US" sz="1600" b="1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á</a:t>
            </a:r>
            <a:r>
              <a:rPr lang="en-US" altLang="en-GB" sz="1600" b="1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ch hàng sẽ mua dựa tr</a:t>
            </a:r>
            <a:r>
              <a:rPr lang="en-US" altLang="en-US" sz="1600" b="1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ê</a:t>
            </a:r>
            <a:r>
              <a:rPr lang="en-US" altLang="en-GB" sz="1600" b="1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n c</a:t>
            </a:r>
            <a:r>
              <a:rPr lang="en-US" altLang="en-US" sz="1600" b="1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á</a:t>
            </a:r>
            <a:r>
              <a:rPr lang="en-US" altLang="en-GB" sz="1600" b="1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c </a:t>
            </a:r>
            <a:r>
              <a:rPr lang="en-US" altLang="en-US" sz="1600" b="1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đ</a:t>
            </a:r>
            <a:r>
              <a:rPr lang="en-US" altLang="en-GB" sz="1600" b="1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ặc </a:t>
            </a:r>
            <a:r>
              <a:rPr lang="en-US" altLang="en-US" sz="1600" b="1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đ</a:t>
            </a:r>
            <a:r>
              <a:rPr lang="en-US" altLang="en-GB" sz="1600" b="1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iểm nh</a:t>
            </a:r>
            <a:r>
              <a:rPr lang="en-US" altLang="en-US" sz="1600" b="1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â</a:t>
            </a:r>
            <a:r>
              <a:rPr lang="en-US" altLang="en-GB" sz="1600" b="1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n khẩu học, ph</a:t>
            </a:r>
            <a:r>
              <a:rPr lang="en-US" altLang="en-US" sz="1600" b="1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ươ</a:t>
            </a:r>
            <a:r>
              <a:rPr lang="en-US" altLang="en-GB" sz="1600" b="1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ng thức thanh to</a:t>
            </a:r>
            <a:r>
              <a:rPr lang="en-US" altLang="en-US" sz="1600" b="1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á</a:t>
            </a:r>
            <a:r>
              <a:rPr lang="en-US" altLang="en-GB" sz="1600" b="1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n, và thời </a:t>
            </a:r>
            <a:r>
              <a:rPr lang="en-US" altLang="en-US" sz="1600" b="1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đ</a:t>
            </a:r>
            <a:r>
              <a:rPr lang="en-US" altLang="en-GB" sz="1600" b="1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iểm mua sắm không?</a:t>
            </a:r>
            <a:endParaRPr lang="en-US" altLang="en-GB" sz="1600" b="1" i="0" u="none" strike="noStrike" cap="none">
              <a:solidFill>
                <a:schemeClr val="tx1"/>
              </a:solidFill>
              <a:latin typeface="Bahnschrift" panose="020B0502040204020203" charset="0"/>
              <a:ea typeface="Lato" panose="020F0502020204030203"/>
              <a:cs typeface="Bahnschrift" panose="020B0502040204020203" charset="0"/>
              <a:sym typeface="Lato" panose="020F0502020204030203"/>
            </a:endParaRPr>
          </a:p>
        </p:txBody>
      </p:sp>
      <p:pic>
        <p:nvPicPr>
          <p:cNvPr id="11" name="Google Shape;144;p16" descr="image.png"/>
          <p:cNvPicPr preferRelativeResize="0"/>
          <p:nvPr>
            <p:custDataLst>
              <p:tags r:id="rId9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476250" y="5175885"/>
            <a:ext cx="11170285" cy="734695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chemeClr val="tx1">
                <a:alpha val="7000"/>
              </a:schemeClr>
            </a:outerShdw>
          </a:effectLst>
        </p:spPr>
      </p:pic>
      <p:sp>
        <p:nvSpPr>
          <p:cNvPr id="12" name="Google Shape;126;p15"/>
          <p:cNvSpPr txBox="1"/>
          <p:nvPr>
            <p:custDataLst>
              <p:tags r:id="rId10"/>
            </p:custDataLst>
          </p:nvPr>
        </p:nvSpPr>
        <p:spPr>
          <a:xfrm>
            <a:off x="1501140" y="5176520"/>
            <a:ext cx="9598660" cy="735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 font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600" b="1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Xu h</a:t>
            </a:r>
            <a:r>
              <a:rPr lang="en-US" altLang="en-US" sz="1600" b="1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ư</a:t>
            </a:r>
            <a:r>
              <a:rPr lang="en-US" altLang="en-GB" sz="1600" b="1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ớng mua sắm thay </a:t>
            </a:r>
            <a:r>
              <a:rPr lang="en-US" altLang="en-US" sz="1600" b="1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đ</a:t>
            </a:r>
            <a:r>
              <a:rPr lang="en-US" altLang="en-GB" sz="1600" b="1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ổi nh</a:t>
            </a:r>
            <a:r>
              <a:rPr lang="en-US" altLang="en-US" sz="1600" b="1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ư</a:t>
            </a:r>
            <a:r>
              <a:rPr lang="en-US" altLang="en-GB" sz="1600" b="1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 thế nào theo thời gian? C</a:t>
            </a:r>
            <a:r>
              <a:rPr lang="en-US" altLang="en-US" sz="1600" b="1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ó</a:t>
            </a:r>
            <a:r>
              <a:rPr lang="en-US" altLang="en-GB" sz="1600" b="1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 sự kh</a:t>
            </a:r>
            <a:r>
              <a:rPr lang="en-US" altLang="en-US" sz="1600" b="1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á</a:t>
            </a:r>
            <a:r>
              <a:rPr lang="en-US" altLang="en-GB" sz="1600" b="1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c biệt </a:t>
            </a:r>
            <a:r>
              <a:rPr lang="en-US" altLang="en-US" sz="1600" b="1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đá</a:t>
            </a:r>
            <a:r>
              <a:rPr lang="en-US" altLang="en-GB" sz="1600" b="1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ng kể giữa c</a:t>
            </a:r>
            <a:r>
              <a:rPr lang="en-US" altLang="en-US" sz="1600" b="1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á</a:t>
            </a:r>
            <a:r>
              <a:rPr lang="en-US" altLang="en-GB" sz="1600" b="1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c ngày trong tuần, giờ trong ngày, hoặc c</a:t>
            </a:r>
            <a:r>
              <a:rPr lang="en-US" altLang="en-US" sz="1600" b="1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á</a:t>
            </a:r>
            <a:r>
              <a:rPr lang="en-US" altLang="en-GB" sz="1600" b="1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c giai </a:t>
            </a:r>
            <a:r>
              <a:rPr lang="en-US" altLang="en-US" sz="1600" b="1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đ</a:t>
            </a:r>
            <a:r>
              <a:rPr lang="en-US" altLang="en-GB" sz="1600" b="1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oạn kh</a:t>
            </a:r>
            <a:r>
              <a:rPr lang="en-US" altLang="en-US" sz="1600" b="1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á</a:t>
            </a:r>
            <a:r>
              <a:rPr lang="en-US" altLang="en-GB" sz="1600" b="1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c nhau trong n</a:t>
            </a:r>
            <a:r>
              <a:rPr lang="en-US" altLang="en-US" sz="1600" b="1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ă</a:t>
            </a:r>
            <a:r>
              <a:rPr lang="en-US" altLang="en-GB" sz="1600" b="1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m không?</a:t>
            </a:r>
            <a:endParaRPr lang="en-US" altLang="en-GB" sz="1600" b="1" i="0" u="none" strike="noStrike" cap="none">
              <a:solidFill>
                <a:schemeClr val="tx1"/>
              </a:solidFill>
              <a:latin typeface="Bahnschrift" panose="020B0502040204020203" charset="0"/>
              <a:ea typeface="Lato" panose="020F0502020204030203"/>
              <a:cs typeface="Bahnschrift" panose="020B0502040204020203" charset="0"/>
              <a:sym typeface="Lato" panose="020F0502020204030203"/>
            </a:endParaRPr>
          </a:p>
        </p:txBody>
      </p:sp>
      <p:sp>
        <p:nvSpPr>
          <p:cNvPr id="14" name="Text Box 13"/>
          <p:cNvSpPr txBox="1"/>
          <p:nvPr>
            <p:custDataLst>
              <p:tags r:id="rId11"/>
            </p:custDataLst>
          </p:nvPr>
        </p:nvSpPr>
        <p:spPr>
          <a:xfrm>
            <a:off x="475615" y="2400300"/>
            <a:ext cx="743585" cy="678815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p>
            <a:pPr algn="ctr" fontAlgn="ctr"/>
            <a:r>
              <a:rPr lang="vi-VN" altLang="en-GB" sz="3200">
                <a:solidFill>
                  <a:srgbClr val="FF6B35"/>
                </a:solidFill>
                <a:latin typeface="Bahnschrift" panose="020B0502040204020203" charset="0"/>
                <a:cs typeface="Bahnschrift" panose="020B0502040204020203" charset="0"/>
              </a:rPr>
              <a:t>1</a:t>
            </a:r>
            <a:endParaRPr lang="vi-VN" altLang="en-GB" sz="3200">
              <a:solidFill>
                <a:srgbClr val="FF6B35"/>
              </a:solidFill>
              <a:latin typeface="Bahnschrift" panose="020B0502040204020203" charset="0"/>
              <a:cs typeface="Bahnschrift" panose="020B0502040204020203" charset="0"/>
            </a:endParaRPr>
          </a:p>
        </p:txBody>
      </p:sp>
      <p:sp>
        <p:nvSpPr>
          <p:cNvPr id="15" name="Text Box 14"/>
          <p:cNvSpPr txBox="1"/>
          <p:nvPr>
            <p:custDataLst>
              <p:tags r:id="rId12"/>
            </p:custDataLst>
          </p:nvPr>
        </p:nvSpPr>
        <p:spPr>
          <a:xfrm>
            <a:off x="475615" y="3345180"/>
            <a:ext cx="743585" cy="678815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p>
            <a:pPr algn="ctr" fontAlgn="ctr"/>
            <a:r>
              <a:rPr lang="vi-VN" altLang="en-GB" sz="3200">
                <a:solidFill>
                  <a:srgbClr val="FF6B35"/>
                </a:solidFill>
                <a:latin typeface="Bahnschrift" panose="020B0502040204020203" charset="0"/>
                <a:cs typeface="Bahnschrift" panose="020B0502040204020203" charset="0"/>
              </a:rPr>
              <a:t>2</a:t>
            </a:r>
            <a:endParaRPr lang="vi-VN" altLang="en-GB" sz="3200">
              <a:solidFill>
                <a:srgbClr val="FF6B35"/>
              </a:solidFill>
              <a:latin typeface="Bahnschrift" panose="020B0502040204020203" charset="0"/>
              <a:cs typeface="Bahnschrift" panose="020B0502040204020203" charset="0"/>
            </a:endParaRPr>
          </a:p>
        </p:txBody>
      </p:sp>
      <p:sp>
        <p:nvSpPr>
          <p:cNvPr id="16" name="Text Box 15"/>
          <p:cNvSpPr txBox="1"/>
          <p:nvPr>
            <p:custDataLst>
              <p:tags r:id="rId13"/>
            </p:custDataLst>
          </p:nvPr>
        </p:nvSpPr>
        <p:spPr>
          <a:xfrm>
            <a:off x="475615" y="4231640"/>
            <a:ext cx="743585" cy="678815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p>
            <a:pPr algn="ctr" fontAlgn="ctr"/>
            <a:r>
              <a:rPr lang="vi-VN" altLang="en-GB" sz="3200">
                <a:solidFill>
                  <a:srgbClr val="FF6B35"/>
                </a:solidFill>
                <a:latin typeface="Bahnschrift" panose="020B0502040204020203" charset="0"/>
                <a:cs typeface="Bahnschrift" panose="020B0502040204020203" charset="0"/>
              </a:rPr>
              <a:t>3</a:t>
            </a:r>
            <a:endParaRPr lang="vi-VN" altLang="en-GB" sz="3200">
              <a:solidFill>
                <a:srgbClr val="FF6B35"/>
              </a:solidFill>
              <a:latin typeface="Bahnschrift" panose="020B0502040204020203" charset="0"/>
              <a:cs typeface="Bahnschrift" panose="020B0502040204020203" charset="0"/>
            </a:endParaRPr>
          </a:p>
        </p:txBody>
      </p:sp>
      <p:sp>
        <p:nvSpPr>
          <p:cNvPr id="17" name="Text Box 16"/>
          <p:cNvSpPr txBox="1"/>
          <p:nvPr>
            <p:custDataLst>
              <p:tags r:id="rId14"/>
            </p:custDataLst>
          </p:nvPr>
        </p:nvSpPr>
        <p:spPr>
          <a:xfrm>
            <a:off x="475615" y="5176520"/>
            <a:ext cx="743585" cy="678815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p>
            <a:pPr algn="ctr" fontAlgn="ctr"/>
            <a:r>
              <a:rPr lang="vi-VN" altLang="en-GB" sz="3200">
                <a:solidFill>
                  <a:srgbClr val="FF6B35"/>
                </a:solidFill>
                <a:latin typeface="Bahnschrift" panose="020B0502040204020203" charset="0"/>
                <a:cs typeface="Bahnschrift" panose="020B0502040204020203" charset="0"/>
              </a:rPr>
              <a:t>4</a:t>
            </a:r>
            <a:endParaRPr lang="vi-VN" altLang="en-GB" sz="3200">
              <a:solidFill>
                <a:srgbClr val="FF6B35"/>
              </a:solidFill>
              <a:latin typeface="Bahnschrift" panose="020B0502040204020203" charset="0"/>
              <a:cs typeface="Bahnschrift" panose="020B0502040204020203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16" descr="image.png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16" descr="image.png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476250" y="2345233"/>
            <a:ext cx="2595562" cy="35184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16" descr="image.png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3357562" y="2345233"/>
            <a:ext cx="2595562" cy="35184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16" descr="image.png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6238875" y="2345233"/>
            <a:ext cx="2595562" cy="35184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16" descr="image.png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9120187" y="2345233"/>
            <a:ext cx="2595562" cy="35184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16" descr="image.png"/>
          <p:cNvPicPr preferRelativeResize="0"/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1393031" y="2640508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16"/>
          <p:cNvSpPr txBox="1"/>
          <p:nvPr/>
        </p:nvSpPr>
        <p:spPr>
          <a:xfrm>
            <a:off x="928925" y="3859708"/>
            <a:ext cx="1690211" cy="322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0" i="0" u="none" strike="noStrike" cap="none">
                <a:solidFill>
                  <a:srgbClr val="2E5090"/>
                </a:solidFill>
                <a:latin typeface="Bahnschrift" panose="020B0502040204020203" charset="0"/>
                <a:ea typeface="Poppins SemiBold" panose="00000600000000000000"/>
                <a:cs typeface="Bahnschrift" panose="020B0502040204020203" charset="0"/>
                <a:sym typeface="Poppins SemiBold" panose="00000600000000000000"/>
              </a:rPr>
              <a:t>Phân Nhóm</a:t>
            </a:r>
            <a:endParaRPr lang="en-US" sz="2100" b="0" i="0" u="none" strike="noStrike" cap="none">
              <a:solidFill>
                <a:srgbClr val="2E5090"/>
              </a:solidFill>
              <a:latin typeface="Bahnschrift" panose="020B0502040204020203" charset="0"/>
              <a:ea typeface="Poppins SemiBold" panose="00000600000000000000"/>
              <a:cs typeface="Bahnschrift" panose="020B0502040204020203" charset="0"/>
              <a:sym typeface="Poppins SemiBold" panose="00000600000000000000"/>
            </a:endParaRPr>
          </a:p>
        </p:txBody>
      </p:sp>
      <p:sp>
        <p:nvSpPr>
          <p:cNvPr id="150" name="Google Shape;150;p16"/>
          <p:cNvSpPr txBox="1"/>
          <p:nvPr/>
        </p:nvSpPr>
        <p:spPr>
          <a:xfrm>
            <a:off x="771525" y="4574083"/>
            <a:ext cx="2005012" cy="822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Tìm các segments khách hàng dựa trên chỉ số RFM để cá nhân hóa dịch vụ.</a:t>
            </a:r>
            <a:endParaRPr lang="en-US" sz="1350" b="0" i="0" u="none" strike="noStrike" cap="none">
              <a:solidFill>
                <a:srgbClr val="4A5568"/>
              </a:solidFill>
              <a:latin typeface="Bahnschrift" panose="020B0502040204020203" charset="0"/>
              <a:ea typeface="Lato" panose="020F0502020204030203"/>
              <a:cs typeface="Bahnschrift" panose="020B0502040204020203" charset="0"/>
              <a:sym typeface="Lato" panose="020F0502020204030203"/>
            </a:endParaRPr>
          </a:p>
        </p:txBody>
      </p:sp>
      <p:pic>
        <p:nvPicPr>
          <p:cNvPr id="151" name="Google Shape;151;p16" descr="image.png"/>
          <p:cNvPicPr preferRelativeResize="0"/>
          <p:nvPr/>
        </p:nvPicPr>
        <p:blipFill rotWithShape="1">
          <a:blip r:embed="rId7"/>
          <a:srcRect/>
          <a:stretch>
            <a:fillRect/>
          </a:stretch>
        </p:blipFill>
        <p:spPr>
          <a:xfrm>
            <a:off x="4274343" y="2640508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16"/>
          <p:cNvSpPr txBox="1"/>
          <p:nvPr/>
        </p:nvSpPr>
        <p:spPr>
          <a:xfrm>
            <a:off x="3769920" y="3859708"/>
            <a:ext cx="1770846" cy="400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0" i="0" u="none" strike="noStrike" cap="none">
                <a:solidFill>
                  <a:srgbClr val="2E5090"/>
                </a:solidFill>
                <a:latin typeface="Bahnschrift" panose="020B0502040204020203" charset="0"/>
                <a:ea typeface="Poppins SemiBold" panose="00000600000000000000"/>
                <a:cs typeface="Bahnschrift" panose="020B0502040204020203" charset="0"/>
                <a:sym typeface="Poppins SemiBold" panose="00000600000000000000"/>
              </a:rPr>
              <a:t>Luật Kết Hợp</a:t>
            </a:r>
            <a:endParaRPr lang="en-US" sz="2100" b="0" i="0" u="none" strike="noStrike" cap="none">
              <a:solidFill>
                <a:srgbClr val="2E5090"/>
              </a:solidFill>
              <a:latin typeface="Bahnschrift" panose="020B0502040204020203" charset="0"/>
              <a:ea typeface="Poppins SemiBold" panose="00000600000000000000"/>
              <a:cs typeface="Bahnschrift" panose="020B0502040204020203" charset="0"/>
              <a:sym typeface="Poppins SemiBold" panose="00000600000000000000"/>
            </a:endParaRPr>
          </a:p>
        </p:txBody>
      </p:sp>
      <p:sp>
        <p:nvSpPr>
          <p:cNvPr id="153" name="Google Shape;153;p16"/>
          <p:cNvSpPr txBox="1"/>
          <p:nvPr/>
        </p:nvSpPr>
        <p:spPr>
          <a:xfrm>
            <a:off x="3652837" y="4574083"/>
            <a:ext cx="2005012" cy="822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Khám phá các tổ hợp sản phẩm (Product bundles) có chỉ số Lift cao.</a:t>
            </a:r>
            <a:endParaRPr lang="en-US" sz="1350" b="0" i="0" u="none" strike="noStrike" cap="none">
              <a:solidFill>
                <a:srgbClr val="4A5568"/>
              </a:solidFill>
              <a:latin typeface="Bahnschrift" panose="020B0502040204020203" charset="0"/>
              <a:ea typeface="Lato" panose="020F0502020204030203"/>
              <a:cs typeface="Bahnschrift" panose="020B0502040204020203" charset="0"/>
              <a:sym typeface="Lato" panose="020F0502020204030203"/>
            </a:endParaRPr>
          </a:p>
        </p:txBody>
      </p:sp>
      <p:pic>
        <p:nvPicPr>
          <p:cNvPr id="154" name="Google Shape;154;p16" descr="image.png"/>
          <p:cNvPicPr preferRelativeResize="0"/>
          <p:nvPr/>
        </p:nvPicPr>
        <p:blipFill rotWithShape="1">
          <a:blip r:embed="rId8"/>
          <a:srcRect/>
          <a:stretch>
            <a:fillRect/>
          </a:stretch>
        </p:blipFill>
        <p:spPr>
          <a:xfrm>
            <a:off x="7155656" y="2640508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16"/>
          <p:cNvSpPr txBox="1"/>
          <p:nvPr/>
        </p:nvSpPr>
        <p:spPr>
          <a:xfrm>
            <a:off x="6920172" y="3859708"/>
            <a:ext cx="1232966" cy="400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0" i="0" u="none" strike="noStrike" cap="none">
                <a:solidFill>
                  <a:srgbClr val="2E5090"/>
                </a:solidFill>
                <a:latin typeface="Bahnschrift" panose="020B0502040204020203" charset="0"/>
                <a:ea typeface="Poppins SemiBold" panose="00000600000000000000"/>
                <a:cs typeface="Bahnschrift" panose="020B0502040204020203" charset="0"/>
                <a:sym typeface="Poppins SemiBold" panose="00000600000000000000"/>
              </a:rPr>
              <a:t>Dự Đoán</a:t>
            </a:r>
            <a:endParaRPr lang="en-US" sz="2100" b="0" i="0" u="none" strike="noStrike" cap="none">
              <a:solidFill>
                <a:srgbClr val="2E5090"/>
              </a:solidFill>
              <a:latin typeface="Bahnschrift" panose="020B0502040204020203" charset="0"/>
              <a:ea typeface="Poppins SemiBold" panose="00000600000000000000"/>
              <a:cs typeface="Bahnschrift" panose="020B0502040204020203" charset="0"/>
              <a:sym typeface="Poppins SemiBold" panose="00000600000000000000"/>
            </a:endParaRPr>
          </a:p>
        </p:txBody>
      </p:sp>
      <p:sp>
        <p:nvSpPr>
          <p:cNvPr id="156" name="Google Shape;156;p16"/>
          <p:cNvSpPr txBox="1"/>
          <p:nvPr/>
        </p:nvSpPr>
        <p:spPr>
          <a:xfrm>
            <a:off x="6534150" y="4574083"/>
            <a:ext cx="2005012" cy="822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Xây dựng mô hình dự đoán danh mục sản phẩm dựa trên nhân khẩu học.</a:t>
            </a:r>
            <a:endParaRPr lang="en-US" sz="1350" b="0" i="0" u="none" strike="noStrike" cap="none">
              <a:solidFill>
                <a:srgbClr val="4A5568"/>
              </a:solidFill>
              <a:latin typeface="Bahnschrift" panose="020B0502040204020203" charset="0"/>
              <a:ea typeface="Lato" panose="020F0502020204030203"/>
              <a:cs typeface="Bahnschrift" panose="020B0502040204020203" charset="0"/>
              <a:sym typeface="Lato" panose="020F0502020204030203"/>
            </a:endParaRPr>
          </a:p>
        </p:txBody>
      </p:sp>
      <p:pic>
        <p:nvPicPr>
          <p:cNvPr id="157" name="Google Shape;157;p16" descr="image.png"/>
          <p:cNvPicPr preferRelativeResize="0"/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10036968" y="2640508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16"/>
          <p:cNvSpPr txBox="1"/>
          <p:nvPr/>
        </p:nvSpPr>
        <p:spPr>
          <a:xfrm>
            <a:off x="9701941" y="3859708"/>
            <a:ext cx="1432053" cy="400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0" i="0" u="none" strike="noStrike" cap="none">
                <a:solidFill>
                  <a:srgbClr val="2E5090"/>
                </a:solidFill>
                <a:latin typeface="Bahnschrift" panose="020B0502040204020203" charset="0"/>
                <a:ea typeface="Poppins SemiBold" panose="00000600000000000000"/>
                <a:cs typeface="Bahnschrift" panose="020B0502040204020203" charset="0"/>
                <a:sym typeface="Poppins SemiBold" panose="00000600000000000000"/>
              </a:rPr>
              <a:t>Xu Hướng</a:t>
            </a:r>
            <a:endParaRPr lang="en-US" sz="2100" b="0" i="0" u="none" strike="noStrike" cap="none">
              <a:solidFill>
                <a:srgbClr val="2E5090"/>
              </a:solidFill>
              <a:latin typeface="Bahnschrift" panose="020B0502040204020203" charset="0"/>
              <a:ea typeface="Poppins SemiBold" panose="00000600000000000000"/>
              <a:cs typeface="Bahnschrift" panose="020B0502040204020203" charset="0"/>
              <a:sym typeface="Poppins SemiBold" panose="00000600000000000000"/>
            </a:endParaRPr>
          </a:p>
        </p:txBody>
      </p:sp>
      <p:sp>
        <p:nvSpPr>
          <p:cNvPr id="159" name="Google Shape;159;p16"/>
          <p:cNvSpPr txBox="1"/>
          <p:nvPr/>
        </p:nvSpPr>
        <p:spPr>
          <a:xfrm>
            <a:off x="9415462" y="4574083"/>
            <a:ext cx="2005012" cy="822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Phân tích các mẫu hình mua sắm theo thời gian và mùa vụ.</a:t>
            </a:r>
            <a:endParaRPr lang="en-US" sz="1350" b="0" i="0" u="none" strike="noStrike" cap="none">
              <a:solidFill>
                <a:srgbClr val="4A5568"/>
              </a:solidFill>
              <a:latin typeface="Bahnschrift" panose="020B0502040204020203" charset="0"/>
              <a:ea typeface="Lato" panose="020F0502020204030203"/>
              <a:cs typeface="Bahnschrift" panose="020B0502040204020203" charset="0"/>
              <a:sym typeface="Lato" panose="020F0502020204030203"/>
            </a:endParaRPr>
          </a:p>
        </p:txBody>
      </p:sp>
      <p:pic>
        <p:nvPicPr>
          <p:cNvPr id="160" name="Google Shape;160;p16" descr="image.png"/>
          <p:cNvPicPr preferRelativeResize="0"/>
          <p:nvPr/>
        </p:nvPicPr>
        <p:blipFill rotWithShape="1">
          <a:blip r:embed="rId9"/>
          <a:srcRect/>
          <a:stretch>
            <a:fillRect/>
          </a:stretch>
        </p:blipFill>
        <p:spPr>
          <a:xfrm>
            <a:off x="1521618" y="2821483"/>
            <a:ext cx="504825" cy="40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16" descr="image.png"/>
          <p:cNvPicPr preferRelativeResize="0"/>
          <p:nvPr/>
        </p:nvPicPr>
        <p:blipFill rotWithShape="1">
          <a:blip r:embed="rId10"/>
          <a:srcRect/>
          <a:stretch>
            <a:fillRect/>
          </a:stretch>
        </p:blipFill>
        <p:spPr>
          <a:xfrm>
            <a:off x="4431506" y="2821483"/>
            <a:ext cx="447675" cy="40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16" descr="image.png"/>
          <p:cNvPicPr preferRelativeResize="0"/>
          <p:nvPr/>
        </p:nvPicPr>
        <p:blipFill rotWithShape="1">
          <a:blip r:embed="rId11"/>
          <a:srcRect/>
          <a:stretch>
            <a:fillRect/>
          </a:stretch>
        </p:blipFill>
        <p:spPr>
          <a:xfrm>
            <a:off x="7336631" y="2821483"/>
            <a:ext cx="400050" cy="40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16" descr="image.png"/>
          <p:cNvPicPr preferRelativeResize="0"/>
          <p:nvPr/>
        </p:nvPicPr>
        <p:blipFill rotWithShape="1">
          <a:blip r:embed="rId12"/>
          <a:srcRect/>
          <a:stretch>
            <a:fillRect/>
          </a:stretch>
        </p:blipFill>
        <p:spPr>
          <a:xfrm>
            <a:off x="10217943" y="2821483"/>
            <a:ext cx="400050" cy="40005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16"/>
          <p:cNvSpPr txBox="1"/>
          <p:nvPr/>
        </p:nvSpPr>
        <p:spPr>
          <a:xfrm>
            <a:off x="666750" y="855612"/>
            <a:ext cx="1152525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i="0" u="none" strike="noStrike" cap="none">
                <a:solidFill>
                  <a:srgbClr val="2E5090"/>
                </a:solidFill>
                <a:latin typeface="Bahnschrift" panose="020B0502040204020203" charset="0"/>
                <a:ea typeface="Poppins SemiBold" panose="00000600000000000000"/>
                <a:cs typeface="Bahnschrift" panose="020B0502040204020203" charset="0"/>
                <a:sym typeface="Poppins SemiBold" panose="00000600000000000000"/>
              </a:rPr>
              <a:t>Mục Tiêu Nghiên Cứu</a:t>
            </a:r>
            <a:endParaRPr lang="en-US" sz="3600" b="0" i="0" u="none" strike="noStrike" cap="none">
              <a:solidFill>
                <a:srgbClr val="2E5090"/>
              </a:solidFill>
              <a:latin typeface="Bahnschrift" panose="020B0502040204020203" charset="0"/>
              <a:ea typeface="Poppins SemiBold" panose="00000600000000000000"/>
              <a:cs typeface="Bahnschrift" panose="020B0502040204020203" charset="0"/>
              <a:sym typeface="Poppins SemiBold" panose="00000600000000000000"/>
            </a:endParaRPr>
          </a:p>
        </p:txBody>
      </p:sp>
      <p:sp>
        <p:nvSpPr>
          <p:cNvPr id="165" name="Google Shape;165;p16"/>
          <p:cNvSpPr/>
          <p:nvPr/>
        </p:nvSpPr>
        <p:spPr>
          <a:xfrm>
            <a:off x="476250" y="855612"/>
            <a:ext cx="57150" cy="685800"/>
          </a:xfrm>
          <a:prstGeom prst="rect">
            <a:avLst/>
          </a:prstGeom>
          <a:solidFill>
            <a:srgbClr val="FF6B3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Bahnschrift" panose="020B0502040204020203" charset="0"/>
              <a:ea typeface="Calibri" panose="020F0502020204030204"/>
              <a:cs typeface="Bahnschrift" panose="020B0502040204020203" charset="0"/>
              <a:sym typeface="Calibri" panose="020F050202020403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17" descr="image.png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17" descr="image.png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6334125" y="1827162"/>
            <a:ext cx="5381625" cy="45545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17" descr="image.png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476250" y="4102596"/>
            <a:ext cx="2595562" cy="96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17" descr="image.png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3262312" y="4102596"/>
            <a:ext cx="2595562" cy="96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17" descr="image.png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476250" y="5258841"/>
            <a:ext cx="2595562" cy="96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17" descr="image.png"/>
          <p:cNvPicPr preferRelativeResize="0"/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3262312" y="5258841"/>
            <a:ext cx="2595562" cy="965745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17"/>
          <p:cNvSpPr txBox="1"/>
          <p:nvPr/>
        </p:nvSpPr>
        <p:spPr>
          <a:xfrm>
            <a:off x="533400" y="1679525"/>
            <a:ext cx="5650706" cy="322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0" i="0" u="none" strike="noStrike" cap="none">
                <a:solidFill>
                  <a:srgbClr val="2E5090"/>
                </a:solidFill>
                <a:latin typeface="Bahnschrift" panose="020B0502040204020203" charset="0"/>
                <a:ea typeface="Poppins SemiBold" panose="00000600000000000000"/>
                <a:cs typeface="Bahnschrift" panose="020B0502040204020203" charset="0"/>
                <a:sym typeface="Poppins SemiBold" panose="00000600000000000000"/>
              </a:rPr>
              <a:t>Customer Shopping Dataset</a:t>
            </a:r>
            <a:endParaRPr lang="en-US" sz="2100" b="0" i="0" u="none" strike="noStrike" cap="none">
              <a:solidFill>
                <a:srgbClr val="2E5090"/>
              </a:solidFill>
              <a:latin typeface="Bahnschrift" panose="020B0502040204020203" charset="0"/>
              <a:ea typeface="Poppins SemiBold" panose="00000600000000000000"/>
              <a:cs typeface="Bahnschrift" panose="020B0502040204020203" charset="0"/>
              <a:sym typeface="Poppins SemiBold" panose="00000600000000000000"/>
            </a:endParaRPr>
          </a:p>
        </p:txBody>
      </p:sp>
      <p:sp>
        <p:nvSpPr>
          <p:cNvPr id="177" name="Google Shape;177;p17"/>
          <p:cNvSpPr txBox="1"/>
          <p:nvPr/>
        </p:nvSpPr>
        <p:spPr>
          <a:xfrm>
            <a:off x="476250" y="2267535"/>
            <a:ext cx="5381625" cy="274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1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Nguồn:</a:t>
            </a:r>
            <a:r>
              <a:rPr lang="en-US" sz="1350" b="0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 Kaggle (Tác giả: Mehmet Tahir Arslan)</a:t>
            </a:r>
            <a:endParaRPr lang="en-US" sz="1350" b="0" i="0" u="none" strike="noStrike" cap="none">
              <a:solidFill>
                <a:srgbClr val="4A5568"/>
              </a:solidFill>
              <a:latin typeface="Bahnschrift" panose="020B0502040204020203" charset="0"/>
              <a:ea typeface="Lato" panose="020F0502020204030203"/>
              <a:cs typeface="Bahnschrift" panose="020B0502040204020203" charset="0"/>
              <a:sym typeface="Lato" panose="020F0502020204030203"/>
            </a:endParaRPr>
          </a:p>
        </p:txBody>
      </p:sp>
      <p:sp>
        <p:nvSpPr>
          <p:cNvPr id="178" name="Google Shape;178;p17"/>
          <p:cNvSpPr txBox="1"/>
          <p:nvPr/>
        </p:nvSpPr>
        <p:spPr>
          <a:xfrm>
            <a:off x="476250" y="3387645"/>
            <a:ext cx="5381625" cy="548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1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Mô tả:</a:t>
            </a:r>
            <a:r>
              <a:rPr lang="en-US" sz="1350" b="0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 Dữ liệu giao dịch thu thập từ 10 trung tâm thương mại lớn tại Istanbul trong giai đoạn 2021-2023.</a:t>
            </a:r>
            <a:endParaRPr lang="en-US" sz="1350" b="0" i="0" u="none" strike="noStrike" cap="none">
              <a:solidFill>
                <a:srgbClr val="4A5568"/>
              </a:solidFill>
              <a:latin typeface="Bahnschrift" panose="020B0502040204020203" charset="0"/>
              <a:ea typeface="Lato" panose="020F0502020204030203"/>
              <a:cs typeface="Bahnschrift" panose="020B0502040204020203" charset="0"/>
              <a:sym typeface="Lato" panose="020F0502020204030203"/>
            </a:endParaRPr>
          </a:p>
        </p:txBody>
      </p:sp>
      <p:sp>
        <p:nvSpPr>
          <p:cNvPr id="180" name="Google Shape;180;p17"/>
          <p:cNvSpPr txBox="1"/>
          <p:nvPr/>
        </p:nvSpPr>
        <p:spPr>
          <a:xfrm>
            <a:off x="611385" y="4293096"/>
            <a:ext cx="2325290" cy="371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>
                <a:solidFill>
                  <a:srgbClr val="2E5090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99,457</a:t>
            </a:r>
            <a:endParaRPr lang="en-US" sz="2400" b="1" i="0" u="none" strike="noStrike" cap="none">
              <a:solidFill>
                <a:srgbClr val="2E5090"/>
              </a:solidFill>
              <a:latin typeface="Bahnschrift" panose="020B0502040204020203" charset="0"/>
              <a:ea typeface="Lato" panose="020F0502020204030203"/>
              <a:cs typeface="Bahnschrift" panose="020B0502040204020203" charset="0"/>
              <a:sym typeface="Lato" panose="020F0502020204030203"/>
            </a:endParaRPr>
          </a:p>
        </p:txBody>
      </p:sp>
      <p:sp>
        <p:nvSpPr>
          <p:cNvPr id="181" name="Google Shape;181;p17"/>
          <p:cNvSpPr txBox="1"/>
          <p:nvPr/>
        </p:nvSpPr>
        <p:spPr>
          <a:xfrm>
            <a:off x="666750" y="4664571"/>
            <a:ext cx="2214562" cy="213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Transactions</a:t>
            </a:r>
            <a:endParaRPr lang="en-US" sz="1050" b="0" i="0" u="none" strike="noStrike" cap="none">
              <a:solidFill>
                <a:srgbClr val="4A5568"/>
              </a:solidFill>
              <a:latin typeface="Bahnschrift" panose="020B0502040204020203" charset="0"/>
              <a:ea typeface="Lato" panose="020F0502020204030203"/>
              <a:cs typeface="Bahnschrift" panose="020B0502040204020203" charset="0"/>
              <a:sym typeface="Lato" panose="020F0502020204030203"/>
            </a:endParaRPr>
          </a:p>
        </p:txBody>
      </p:sp>
      <p:sp>
        <p:nvSpPr>
          <p:cNvPr id="182" name="Google Shape;182;p17"/>
          <p:cNvSpPr txBox="1"/>
          <p:nvPr/>
        </p:nvSpPr>
        <p:spPr>
          <a:xfrm>
            <a:off x="3397448" y="4293096"/>
            <a:ext cx="2325290" cy="371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>
                <a:solidFill>
                  <a:srgbClr val="FF6B35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10</a:t>
            </a:r>
            <a:endParaRPr lang="en-US" sz="2400" b="1" i="0" u="none" strike="noStrike" cap="none">
              <a:solidFill>
                <a:srgbClr val="FF6B35"/>
              </a:solidFill>
              <a:latin typeface="Bahnschrift" panose="020B0502040204020203" charset="0"/>
              <a:ea typeface="Lato" panose="020F0502020204030203"/>
              <a:cs typeface="Bahnschrift" panose="020B0502040204020203" charset="0"/>
              <a:sym typeface="Lato" panose="020F0502020204030203"/>
            </a:endParaRPr>
          </a:p>
        </p:txBody>
      </p:sp>
      <p:sp>
        <p:nvSpPr>
          <p:cNvPr id="183" name="Google Shape;183;p17"/>
          <p:cNvSpPr txBox="1"/>
          <p:nvPr/>
        </p:nvSpPr>
        <p:spPr>
          <a:xfrm>
            <a:off x="3452812" y="4664571"/>
            <a:ext cx="2214562" cy="213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Malls</a:t>
            </a:r>
            <a:endParaRPr lang="en-US" sz="1050" b="0" i="0" u="none" strike="noStrike" cap="none">
              <a:solidFill>
                <a:srgbClr val="4A5568"/>
              </a:solidFill>
              <a:latin typeface="Bahnschrift" panose="020B0502040204020203" charset="0"/>
              <a:ea typeface="Lato" panose="020F0502020204030203"/>
              <a:cs typeface="Bahnschrift" panose="020B0502040204020203" charset="0"/>
              <a:sym typeface="Lato" panose="020F0502020204030203"/>
            </a:endParaRPr>
          </a:p>
        </p:txBody>
      </p:sp>
      <p:sp>
        <p:nvSpPr>
          <p:cNvPr id="184" name="Google Shape;184;p17"/>
          <p:cNvSpPr txBox="1"/>
          <p:nvPr/>
        </p:nvSpPr>
        <p:spPr>
          <a:xfrm>
            <a:off x="611385" y="5449341"/>
            <a:ext cx="2325290" cy="371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>
                <a:solidFill>
                  <a:srgbClr val="4ECDC4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~5,000</a:t>
            </a:r>
            <a:endParaRPr lang="en-US" sz="2400" b="1" i="0" u="none" strike="noStrike" cap="none">
              <a:solidFill>
                <a:srgbClr val="4ECDC4"/>
              </a:solidFill>
              <a:latin typeface="Bahnschrift" panose="020B0502040204020203" charset="0"/>
              <a:ea typeface="Lato" panose="020F0502020204030203"/>
              <a:cs typeface="Bahnschrift" panose="020B0502040204020203" charset="0"/>
              <a:sym typeface="Lato" panose="020F0502020204030203"/>
            </a:endParaRPr>
          </a:p>
        </p:txBody>
      </p:sp>
      <p:sp>
        <p:nvSpPr>
          <p:cNvPr id="185" name="Google Shape;185;p17"/>
          <p:cNvSpPr txBox="1"/>
          <p:nvPr/>
        </p:nvSpPr>
        <p:spPr>
          <a:xfrm>
            <a:off x="666750" y="5820816"/>
            <a:ext cx="2214562" cy="213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Customers</a:t>
            </a:r>
            <a:endParaRPr lang="en-US" sz="1050" b="0" i="0" u="none" strike="noStrike" cap="none">
              <a:solidFill>
                <a:srgbClr val="4A5568"/>
              </a:solidFill>
              <a:latin typeface="Bahnschrift" panose="020B0502040204020203" charset="0"/>
              <a:ea typeface="Lato" panose="020F0502020204030203"/>
              <a:cs typeface="Bahnschrift" panose="020B0502040204020203" charset="0"/>
              <a:sym typeface="Lato" panose="020F0502020204030203"/>
            </a:endParaRPr>
          </a:p>
        </p:txBody>
      </p:sp>
      <p:sp>
        <p:nvSpPr>
          <p:cNvPr id="186" name="Google Shape;186;p17"/>
          <p:cNvSpPr txBox="1"/>
          <p:nvPr/>
        </p:nvSpPr>
        <p:spPr>
          <a:xfrm>
            <a:off x="3397448" y="5449341"/>
            <a:ext cx="2325290" cy="371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>
                <a:solidFill>
                  <a:srgbClr val="2E5090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8</a:t>
            </a:r>
            <a:endParaRPr lang="en-US" sz="2400" b="1" i="0" u="none" strike="noStrike" cap="none">
              <a:solidFill>
                <a:srgbClr val="2E5090"/>
              </a:solidFill>
              <a:latin typeface="Bahnschrift" panose="020B0502040204020203" charset="0"/>
              <a:ea typeface="Lato" panose="020F0502020204030203"/>
              <a:cs typeface="Bahnschrift" panose="020B0502040204020203" charset="0"/>
              <a:sym typeface="Lato" panose="020F0502020204030203"/>
            </a:endParaRPr>
          </a:p>
        </p:txBody>
      </p:sp>
      <p:sp>
        <p:nvSpPr>
          <p:cNvPr id="187" name="Google Shape;187;p17"/>
          <p:cNvSpPr txBox="1"/>
          <p:nvPr/>
        </p:nvSpPr>
        <p:spPr>
          <a:xfrm>
            <a:off x="3452812" y="5820816"/>
            <a:ext cx="2214562" cy="213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Categories</a:t>
            </a:r>
            <a:endParaRPr lang="en-US" sz="1050" b="0" i="0" u="none" strike="noStrike" cap="none">
              <a:solidFill>
                <a:srgbClr val="4A5568"/>
              </a:solidFill>
              <a:latin typeface="Bahnschrift" panose="020B0502040204020203" charset="0"/>
              <a:ea typeface="Lato" panose="020F0502020204030203"/>
              <a:cs typeface="Bahnschrift" panose="020B0502040204020203" charset="0"/>
              <a:sym typeface="Lato" panose="020F0502020204030203"/>
            </a:endParaRPr>
          </a:p>
        </p:txBody>
      </p:sp>
      <p:sp>
        <p:nvSpPr>
          <p:cNvPr id="188" name="Google Shape;188;p17"/>
          <p:cNvSpPr txBox="1"/>
          <p:nvPr/>
        </p:nvSpPr>
        <p:spPr>
          <a:xfrm>
            <a:off x="666750" y="855612"/>
            <a:ext cx="1152525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i="0" u="none" strike="noStrike" cap="none">
                <a:solidFill>
                  <a:srgbClr val="2E5090"/>
                </a:solidFill>
                <a:latin typeface="Bahnschrift" panose="020B0502040204020203" charset="0"/>
                <a:ea typeface="Poppins SemiBold" panose="00000600000000000000"/>
                <a:cs typeface="Bahnschrift" panose="020B0502040204020203" charset="0"/>
                <a:sym typeface="Poppins SemiBold" panose="00000600000000000000"/>
              </a:rPr>
              <a:t>Dataset Overview</a:t>
            </a:r>
            <a:endParaRPr lang="en-US" sz="3600" b="0" i="0" u="none" strike="noStrike" cap="none">
              <a:solidFill>
                <a:srgbClr val="2E5090"/>
              </a:solidFill>
              <a:latin typeface="Bahnschrift" panose="020B0502040204020203" charset="0"/>
              <a:ea typeface="Poppins SemiBold" panose="00000600000000000000"/>
              <a:cs typeface="Bahnschrift" panose="020B0502040204020203" charset="0"/>
              <a:sym typeface="Poppins SemiBold" panose="00000600000000000000"/>
            </a:endParaRPr>
          </a:p>
        </p:txBody>
      </p:sp>
      <p:sp>
        <p:nvSpPr>
          <p:cNvPr id="189" name="Google Shape;189;p17"/>
          <p:cNvSpPr/>
          <p:nvPr/>
        </p:nvSpPr>
        <p:spPr>
          <a:xfrm>
            <a:off x="476250" y="855612"/>
            <a:ext cx="57150" cy="685800"/>
          </a:xfrm>
          <a:prstGeom prst="rect">
            <a:avLst/>
          </a:prstGeom>
          <a:solidFill>
            <a:srgbClr val="FF6B3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Bahnschrift" panose="020B0502040204020203" charset="0"/>
              <a:ea typeface="Calibri" panose="020F0502020204030204"/>
              <a:cs typeface="Bahnschrift" panose="020B0502040204020203" charset="0"/>
              <a:sym typeface="Calibri" panose="020F0502020204030204"/>
            </a:endParaRPr>
          </a:p>
        </p:txBody>
      </p:sp>
      <p:sp>
        <p:nvSpPr>
          <p:cNvPr id="2" name="Google Shape;177;p17"/>
          <p:cNvSpPr txBox="1"/>
          <p:nvPr/>
        </p:nvSpPr>
        <p:spPr>
          <a:xfrm>
            <a:off x="476250" y="2708275"/>
            <a:ext cx="5708015" cy="664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350" b="0" i="0" u="none" strike="noStrike" cap="none">
                <a:solidFill>
                  <a:schemeClr val="bg2">
                    <a:lumMod val="60000"/>
                    <a:lumOff val="40000"/>
                  </a:schemeClr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https://www.kaggle.com/datasets/mehmettahiraslan/customer-shopping-dataset</a:t>
            </a:r>
            <a:endParaRPr lang="en-US" altLang="en-GB" sz="1350" b="0" i="0" u="none" strike="noStrike" cap="none">
              <a:solidFill>
                <a:schemeClr val="bg2">
                  <a:lumMod val="60000"/>
                  <a:lumOff val="40000"/>
                </a:schemeClr>
              </a:solidFill>
              <a:latin typeface="Bahnschrift" panose="020B0502040204020203" charset="0"/>
              <a:ea typeface="Lato" panose="020F0502020204030203"/>
              <a:cs typeface="Bahnschrift" panose="020B0502040204020203" charset="0"/>
              <a:sym typeface="Lato" panose="020F0502020204030203"/>
            </a:endParaRPr>
          </a:p>
        </p:txBody>
      </p:sp>
      <p:pic>
        <p:nvPicPr>
          <p:cNvPr id="84" name="Google Shape;84;p13" descr="image.png"/>
          <p:cNvPicPr preferRelativeResize="0"/>
          <p:nvPr/>
        </p:nvPicPr>
        <p:blipFill rotWithShape="1">
          <a:blip r:embed="rId7"/>
          <a:srcRect/>
          <a:stretch>
            <a:fillRect/>
          </a:stretch>
        </p:blipFill>
        <p:spPr>
          <a:xfrm>
            <a:off x="6334125" y="1826895"/>
            <a:ext cx="5380990" cy="45554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18" descr="image.png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95" name="Google Shape;195;p18"/>
          <p:cNvGraphicFramePr/>
          <p:nvPr/>
        </p:nvGraphicFramePr>
        <p:xfrm>
          <a:off x="476250" y="1523404"/>
          <a:ext cx="11239500" cy="5162250"/>
        </p:xfrm>
        <a:graphic>
          <a:graphicData uri="http://schemas.openxmlformats.org/drawingml/2006/table">
            <a:tbl>
              <a:tblPr firstRow="1" bandRow="1">
                <a:noFill/>
                <a:tableStyleId>{3B14509C-7570-4F49-B173-3D3EA11BE6B5}</a:tableStyleId>
              </a:tblPr>
              <a:tblGrid>
                <a:gridCol w="3371850"/>
                <a:gridCol w="7867650"/>
              </a:tblGrid>
              <a:tr h="5162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50" b="0" i="0" u="none" strike="noStrike" cap="none">
                          <a:solidFill>
                            <a:srgbClr val="FFFFFF"/>
                          </a:solidFill>
                          <a:latin typeface="Bahnschrift" panose="020B0502040204020203" charset="0"/>
                          <a:ea typeface="Lato" panose="020F0502020204030203"/>
                          <a:cs typeface="Bahnschrift" panose="020B0502040204020203" charset="0"/>
                          <a:sym typeface="Lato" panose="020F0502020204030203"/>
                        </a:rPr>
                        <a:t>Attribute</a:t>
                      </a:r>
                      <a:endParaRPr lang="en-US" sz="1350" b="0" i="0" u="none" strike="noStrike" cap="none">
                        <a:solidFill>
                          <a:srgbClr val="FFFFFF"/>
                        </a:solidFill>
                        <a:latin typeface="Bahnschrift" panose="020B0502040204020203" charset="0"/>
                        <a:ea typeface="Lato" panose="020F0502020204030203"/>
                        <a:cs typeface="Bahnschrift" panose="020B0502040204020203" charset="0"/>
                        <a:sym typeface="Lato" panose="020F0502020204030203"/>
                      </a:endParaRPr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E509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50" b="0" i="0" u="none" strike="noStrike" cap="none">
                          <a:solidFill>
                            <a:srgbClr val="FFFFFF"/>
                          </a:solidFill>
                          <a:latin typeface="Bahnschrift" panose="020B0502040204020203" charset="0"/>
                          <a:ea typeface="Lato" panose="020F0502020204030203"/>
                          <a:cs typeface="Bahnschrift" panose="020B0502040204020203" charset="0"/>
                          <a:sym typeface="Lato" panose="020F0502020204030203"/>
                        </a:rPr>
                        <a:t>Description</a:t>
                      </a:r>
                      <a:endParaRPr lang="en-US" sz="1350" b="0" i="0" u="none" strike="noStrike" cap="none">
                        <a:solidFill>
                          <a:srgbClr val="FFFFFF"/>
                        </a:solidFill>
                        <a:latin typeface="Bahnschrift" panose="020B0502040204020203" charset="0"/>
                        <a:ea typeface="Lato" panose="020F0502020204030203"/>
                        <a:cs typeface="Bahnschrift" panose="020B0502040204020203" charset="0"/>
                        <a:sym typeface="Lato" panose="020F0502020204030203"/>
                      </a:endParaRPr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E5090"/>
                    </a:solidFill>
                  </a:tcPr>
                </a:tc>
              </a:tr>
              <a:tr h="5162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50" b="0" i="0" u="none" strike="noStrike" cap="none">
                          <a:solidFill>
                            <a:srgbClr val="4A5568"/>
                          </a:solidFill>
                          <a:latin typeface="Bahnschrift" panose="020B0502040204020203" charset="0"/>
                          <a:ea typeface="Lato" panose="020F0502020204030203"/>
                          <a:cs typeface="Bahnschrift" panose="020B0502040204020203" charset="0"/>
                          <a:sym typeface="Lato" panose="020F0502020204030203"/>
                        </a:rPr>
                        <a:t>customer_id</a:t>
                      </a:r>
                      <a:endParaRPr lang="en-US" sz="1350" b="0" i="0" u="none" strike="noStrike" cap="none">
                        <a:solidFill>
                          <a:srgbClr val="4A5568"/>
                        </a:solidFill>
                        <a:latin typeface="Bahnschrift" panose="020B0502040204020203" charset="0"/>
                        <a:ea typeface="Lato" panose="020F0502020204030203"/>
                        <a:cs typeface="Bahnschrift" panose="020B0502040204020203" charset="0"/>
                        <a:sym typeface="Lato" panose="020F0502020204030203"/>
                      </a:endParaRPr>
                    </a:p>
                  </a:txBody>
                  <a:tcPr marL="2667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en-GB" sz="1350" b="0" i="0" u="none" strike="noStrike" cap="none">
                          <a:solidFill>
                            <a:srgbClr val="4A5568"/>
                          </a:solidFill>
                          <a:latin typeface="Bahnschrift" panose="020B0502040204020203" charset="0"/>
                          <a:ea typeface="Lato" panose="020F0502020204030203"/>
                          <a:cs typeface="Bahnschrift" panose="020B0502040204020203" charset="0"/>
                          <a:sym typeface="Lato" panose="020F0502020204030203"/>
                        </a:rPr>
                        <a:t>M</a:t>
                      </a:r>
                      <a:r>
                        <a:rPr lang="en-US" altLang="en-US" sz="1350" b="0" i="0" u="none" strike="noStrike" cap="none">
                          <a:solidFill>
                            <a:srgbClr val="4A5568"/>
                          </a:solidFill>
                          <a:latin typeface="Bahnschrift" panose="020B0502040204020203" charset="0"/>
                          <a:ea typeface="Lato" panose="020F0502020204030203"/>
                          <a:cs typeface="Bahnschrift" panose="020B0502040204020203" charset="0"/>
                          <a:sym typeface="Lato" panose="020F0502020204030203"/>
                        </a:rPr>
                        <a:t>ã</a:t>
                      </a:r>
                      <a:r>
                        <a:rPr lang="en-US" altLang="en-GB" sz="1350" b="0" i="0" u="none" strike="noStrike" cap="none">
                          <a:solidFill>
                            <a:srgbClr val="4A5568"/>
                          </a:solidFill>
                          <a:latin typeface="Bahnschrift" panose="020B0502040204020203" charset="0"/>
                          <a:ea typeface="Lato" panose="020F0502020204030203"/>
                          <a:cs typeface="Bahnschrift" panose="020B0502040204020203" charset="0"/>
                          <a:sym typeface="Lato" panose="020F0502020204030203"/>
                        </a:rPr>
                        <a:t> </a:t>
                      </a:r>
                      <a:r>
                        <a:rPr lang="en-US" altLang="en-US" sz="1350" b="0" i="0" u="none" strike="noStrike" cap="none">
                          <a:solidFill>
                            <a:srgbClr val="4A5568"/>
                          </a:solidFill>
                          <a:latin typeface="Bahnschrift" panose="020B0502040204020203" charset="0"/>
                          <a:ea typeface="Lato" panose="020F0502020204030203"/>
                          <a:cs typeface="Bahnschrift" panose="020B0502040204020203" charset="0"/>
                          <a:sym typeface="Lato" panose="020F0502020204030203"/>
                        </a:rPr>
                        <a:t>đ</a:t>
                      </a:r>
                      <a:r>
                        <a:rPr lang="en-US" altLang="en-GB" sz="1350" b="0" i="0" u="none" strike="noStrike" cap="none">
                          <a:solidFill>
                            <a:srgbClr val="4A5568"/>
                          </a:solidFill>
                          <a:latin typeface="Bahnschrift" panose="020B0502040204020203" charset="0"/>
                          <a:ea typeface="Lato" panose="020F0502020204030203"/>
                          <a:cs typeface="Bahnschrift" panose="020B0502040204020203" charset="0"/>
                          <a:sym typeface="Lato" panose="020F0502020204030203"/>
                        </a:rPr>
                        <a:t>ịnh danh kh</a:t>
                      </a:r>
                      <a:r>
                        <a:rPr lang="en-US" altLang="en-US" sz="1350" b="0" i="0" u="none" strike="noStrike" cap="none">
                          <a:solidFill>
                            <a:srgbClr val="4A5568"/>
                          </a:solidFill>
                          <a:latin typeface="Bahnschrift" panose="020B0502040204020203" charset="0"/>
                          <a:ea typeface="Lato" panose="020F0502020204030203"/>
                          <a:cs typeface="Bahnschrift" panose="020B0502040204020203" charset="0"/>
                          <a:sym typeface="Lato" panose="020F0502020204030203"/>
                        </a:rPr>
                        <a:t>á</a:t>
                      </a:r>
                      <a:r>
                        <a:rPr lang="en-US" altLang="en-GB" sz="1350" b="0" i="0" u="none" strike="noStrike" cap="none">
                          <a:solidFill>
                            <a:srgbClr val="4A5568"/>
                          </a:solidFill>
                          <a:latin typeface="Bahnschrift" panose="020B0502040204020203" charset="0"/>
                          <a:ea typeface="Lato" panose="020F0502020204030203"/>
                          <a:cs typeface="Bahnschrift" panose="020B0502040204020203" charset="0"/>
                          <a:sym typeface="Lato" panose="020F0502020204030203"/>
                        </a:rPr>
                        <a:t>ch hàng duy nhất</a:t>
                      </a:r>
                      <a:endParaRPr lang="en-US" altLang="en-GB" sz="1350" b="0" i="0" u="none" strike="noStrike" cap="none">
                        <a:solidFill>
                          <a:srgbClr val="4A5568"/>
                        </a:solidFill>
                        <a:latin typeface="Bahnschrift" panose="020B0502040204020203" charset="0"/>
                        <a:ea typeface="Lato" panose="020F0502020204030203"/>
                        <a:cs typeface="Bahnschrift" panose="020B0502040204020203" charset="0"/>
                        <a:sym typeface="Lato" panose="020F0502020204030203"/>
                      </a:endParaRPr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162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50" b="0" i="0" u="none" strike="noStrike" cap="none">
                          <a:solidFill>
                            <a:srgbClr val="4A5568"/>
                          </a:solidFill>
                          <a:latin typeface="Bahnschrift" panose="020B0502040204020203" charset="0"/>
                          <a:ea typeface="Lato" panose="020F0502020204030203"/>
                          <a:cs typeface="Bahnschrift" panose="020B0502040204020203" charset="0"/>
                          <a:sym typeface="Lato" panose="020F0502020204030203"/>
                        </a:rPr>
                        <a:t>gender</a:t>
                      </a:r>
                      <a:endParaRPr lang="en-US" sz="1350" b="0" i="0" u="none" strike="noStrike" cap="none">
                        <a:solidFill>
                          <a:srgbClr val="4A5568"/>
                        </a:solidFill>
                        <a:latin typeface="Bahnschrift" panose="020B0502040204020203" charset="0"/>
                        <a:ea typeface="Lato" panose="020F0502020204030203"/>
                        <a:cs typeface="Bahnschrift" panose="020B0502040204020203" charset="0"/>
                        <a:sym typeface="Lato" panose="020F0502020204030203"/>
                      </a:endParaRPr>
                    </a:p>
                  </a:txBody>
                  <a:tcPr marL="333375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en-GB" sz="1350" b="0" i="0" u="none" strike="noStrike" cap="none">
                          <a:solidFill>
                            <a:srgbClr val="4A5568"/>
                          </a:solidFill>
                          <a:latin typeface="Bahnschrift" panose="020B0502040204020203" charset="0"/>
                          <a:ea typeface="Lato" panose="020F0502020204030203"/>
                          <a:cs typeface="Bahnschrift" panose="020B0502040204020203" charset="0"/>
                          <a:sym typeface="Lato" panose="020F0502020204030203"/>
                        </a:rPr>
                        <a:t>Giới t</a:t>
                      </a:r>
                      <a:r>
                        <a:rPr lang="en-US" altLang="en-US" sz="1350" b="0" i="0" u="none" strike="noStrike" cap="none">
                          <a:solidFill>
                            <a:srgbClr val="4A5568"/>
                          </a:solidFill>
                          <a:latin typeface="Bahnschrift" panose="020B0502040204020203" charset="0"/>
                          <a:ea typeface="Lato" panose="020F0502020204030203"/>
                          <a:cs typeface="Bahnschrift" panose="020B0502040204020203" charset="0"/>
                          <a:sym typeface="Lato" panose="020F0502020204030203"/>
                        </a:rPr>
                        <a:t>í</a:t>
                      </a:r>
                      <a:r>
                        <a:rPr lang="en-US" altLang="en-GB" sz="1350" b="0" i="0" u="none" strike="noStrike" cap="none">
                          <a:solidFill>
                            <a:srgbClr val="4A5568"/>
                          </a:solidFill>
                          <a:latin typeface="Bahnschrift" panose="020B0502040204020203" charset="0"/>
                          <a:ea typeface="Lato" panose="020F0502020204030203"/>
                          <a:cs typeface="Bahnschrift" panose="020B0502040204020203" charset="0"/>
                          <a:sym typeface="Lato" panose="020F0502020204030203"/>
                        </a:rPr>
                        <a:t>nh (Nam / Nữ)</a:t>
                      </a:r>
                      <a:endParaRPr lang="en-US" altLang="en-GB" sz="1350" b="0" i="0" u="none" strike="noStrike" cap="none">
                        <a:solidFill>
                          <a:srgbClr val="4A5568"/>
                        </a:solidFill>
                        <a:latin typeface="Bahnschrift" panose="020B0502040204020203" charset="0"/>
                        <a:ea typeface="Lato" panose="020F0502020204030203"/>
                        <a:cs typeface="Bahnschrift" panose="020B0502040204020203" charset="0"/>
                        <a:sym typeface="Lato" panose="020F0502020204030203"/>
                      </a:endParaRPr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162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50" b="0" i="0" u="none" strike="noStrike" cap="none">
                          <a:solidFill>
                            <a:srgbClr val="4A5568"/>
                          </a:solidFill>
                          <a:latin typeface="Bahnschrift" panose="020B0502040204020203" charset="0"/>
                          <a:ea typeface="Lato" panose="020F0502020204030203"/>
                          <a:cs typeface="Bahnschrift" panose="020B0502040204020203" charset="0"/>
                          <a:sym typeface="Lato" panose="020F0502020204030203"/>
                        </a:rPr>
                        <a:t>age</a:t>
                      </a:r>
                      <a:endParaRPr lang="en-US" sz="1350" b="0" i="0" u="none" strike="noStrike" cap="none">
                        <a:solidFill>
                          <a:srgbClr val="4A5568"/>
                        </a:solidFill>
                        <a:latin typeface="Bahnschrift" panose="020B0502040204020203" charset="0"/>
                        <a:ea typeface="Lato" panose="020F0502020204030203"/>
                        <a:cs typeface="Bahnschrift" panose="020B0502040204020203" charset="0"/>
                        <a:sym typeface="Lato" panose="020F0502020204030203"/>
                      </a:endParaRPr>
                    </a:p>
                  </a:txBody>
                  <a:tcPr marL="2667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en-GB" sz="1350" b="0" i="0" u="none" strike="noStrike" cap="none">
                          <a:solidFill>
                            <a:srgbClr val="4A5568"/>
                          </a:solidFill>
                          <a:latin typeface="Bahnschrift" panose="020B0502040204020203" charset="0"/>
                          <a:ea typeface="Lato" panose="020F0502020204030203"/>
                          <a:cs typeface="Bahnschrift" panose="020B0502040204020203" charset="0"/>
                          <a:sym typeface="Lato" panose="020F0502020204030203"/>
                        </a:rPr>
                        <a:t>Tuổi của kh</a:t>
                      </a:r>
                      <a:r>
                        <a:rPr lang="en-US" altLang="en-US" sz="1350" b="0" i="0" u="none" strike="noStrike" cap="none">
                          <a:solidFill>
                            <a:srgbClr val="4A5568"/>
                          </a:solidFill>
                          <a:latin typeface="Bahnschrift" panose="020B0502040204020203" charset="0"/>
                          <a:ea typeface="Lato" panose="020F0502020204030203"/>
                          <a:cs typeface="Bahnschrift" panose="020B0502040204020203" charset="0"/>
                          <a:sym typeface="Lato" panose="020F0502020204030203"/>
                        </a:rPr>
                        <a:t>á</a:t>
                      </a:r>
                      <a:r>
                        <a:rPr lang="en-US" altLang="en-GB" sz="1350" b="0" i="0" u="none" strike="noStrike" cap="none">
                          <a:solidFill>
                            <a:srgbClr val="4A5568"/>
                          </a:solidFill>
                          <a:latin typeface="Bahnschrift" panose="020B0502040204020203" charset="0"/>
                          <a:ea typeface="Lato" panose="020F0502020204030203"/>
                          <a:cs typeface="Bahnschrift" panose="020B0502040204020203" charset="0"/>
                          <a:sym typeface="Lato" panose="020F0502020204030203"/>
                        </a:rPr>
                        <a:t>ch hàng</a:t>
                      </a:r>
                      <a:endParaRPr lang="en-US" altLang="en-GB" sz="1350" b="0" i="0" u="none" strike="noStrike" cap="none">
                        <a:solidFill>
                          <a:srgbClr val="4A5568"/>
                        </a:solidFill>
                        <a:latin typeface="Bahnschrift" panose="020B0502040204020203" charset="0"/>
                        <a:ea typeface="Lato" panose="020F0502020204030203"/>
                        <a:cs typeface="Bahnschrift" panose="020B0502040204020203" charset="0"/>
                        <a:sym typeface="Lato" panose="020F0502020204030203"/>
                      </a:endParaRPr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162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50" b="0" i="0" u="none" strike="noStrike" cap="none">
                          <a:solidFill>
                            <a:srgbClr val="4A5568"/>
                          </a:solidFill>
                          <a:latin typeface="Bahnschrift" panose="020B0502040204020203" charset="0"/>
                          <a:ea typeface="Lato" panose="020F0502020204030203"/>
                          <a:cs typeface="Bahnschrift" panose="020B0502040204020203" charset="0"/>
                          <a:sym typeface="Lato" panose="020F0502020204030203"/>
                        </a:rPr>
                        <a:t>category</a:t>
                      </a:r>
                      <a:endParaRPr lang="en-US" sz="1350" b="0" i="0" u="none" strike="noStrike" cap="none">
                        <a:solidFill>
                          <a:srgbClr val="4A5568"/>
                        </a:solidFill>
                        <a:latin typeface="Bahnschrift" panose="020B0502040204020203" charset="0"/>
                        <a:ea typeface="Lato" panose="020F0502020204030203"/>
                        <a:cs typeface="Bahnschrift" panose="020B0502040204020203" charset="0"/>
                        <a:sym typeface="Lato" panose="020F0502020204030203"/>
                      </a:endParaRPr>
                    </a:p>
                  </a:txBody>
                  <a:tcPr marL="2667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en-GB" sz="1350" b="0" i="0" u="none" strike="noStrike" cap="none">
                          <a:solidFill>
                            <a:srgbClr val="4A5568"/>
                          </a:solidFill>
                          <a:latin typeface="Bahnschrift" panose="020B0502040204020203" charset="0"/>
                          <a:ea typeface="Lato" panose="020F0502020204030203"/>
                          <a:cs typeface="Bahnschrift" panose="020B0502040204020203" charset="0"/>
                          <a:sym typeface="Lato" panose="020F0502020204030203"/>
                        </a:rPr>
                        <a:t>Danh mục sản phẩm (Quần </a:t>
                      </a:r>
                      <a:r>
                        <a:rPr lang="en-US" altLang="en-US" sz="1350" b="0" i="0" u="none" strike="noStrike" cap="none">
                          <a:solidFill>
                            <a:srgbClr val="4A5568"/>
                          </a:solidFill>
                          <a:latin typeface="Bahnschrift" panose="020B0502040204020203" charset="0"/>
                          <a:ea typeface="Lato" panose="020F0502020204030203"/>
                          <a:cs typeface="Bahnschrift" panose="020B0502040204020203" charset="0"/>
                          <a:sym typeface="Lato" panose="020F0502020204030203"/>
                        </a:rPr>
                        <a:t>á</a:t>
                      </a:r>
                      <a:r>
                        <a:rPr lang="en-US" altLang="en-GB" sz="1350" b="0" i="0" u="none" strike="noStrike" cap="none">
                          <a:solidFill>
                            <a:srgbClr val="4A5568"/>
                          </a:solidFill>
                          <a:latin typeface="Bahnschrift" panose="020B0502040204020203" charset="0"/>
                          <a:ea typeface="Lato" panose="020F0502020204030203"/>
                          <a:cs typeface="Bahnschrift" panose="020B0502040204020203" charset="0"/>
                          <a:sym typeface="Lato" panose="020F0502020204030203"/>
                        </a:rPr>
                        <a:t>o, Giày d</a:t>
                      </a:r>
                      <a:r>
                        <a:rPr lang="en-US" altLang="en-US" sz="1350" b="0" i="0" u="none" strike="noStrike" cap="none">
                          <a:solidFill>
                            <a:srgbClr val="4A5568"/>
                          </a:solidFill>
                          <a:latin typeface="Bahnschrift" panose="020B0502040204020203" charset="0"/>
                          <a:ea typeface="Lato" panose="020F0502020204030203"/>
                          <a:cs typeface="Bahnschrift" panose="020B0502040204020203" charset="0"/>
                          <a:sym typeface="Lato" panose="020F0502020204030203"/>
                        </a:rPr>
                        <a:t>é</a:t>
                      </a:r>
                      <a:r>
                        <a:rPr lang="en-US" altLang="en-GB" sz="1350" b="0" i="0" u="none" strike="noStrike" cap="none">
                          <a:solidFill>
                            <a:srgbClr val="4A5568"/>
                          </a:solidFill>
                          <a:latin typeface="Bahnschrift" panose="020B0502040204020203" charset="0"/>
                          <a:ea typeface="Lato" panose="020F0502020204030203"/>
                          <a:cs typeface="Bahnschrift" panose="020B0502040204020203" charset="0"/>
                          <a:sym typeface="Lato" panose="020F0502020204030203"/>
                        </a:rPr>
                        <a:t>p, S</a:t>
                      </a:r>
                      <a:r>
                        <a:rPr lang="en-US" altLang="en-US" sz="1350" b="0" i="0" u="none" strike="noStrike" cap="none">
                          <a:solidFill>
                            <a:srgbClr val="4A5568"/>
                          </a:solidFill>
                          <a:latin typeface="Bahnschrift" panose="020B0502040204020203" charset="0"/>
                          <a:ea typeface="Lato" panose="020F0502020204030203"/>
                          <a:cs typeface="Bahnschrift" panose="020B0502040204020203" charset="0"/>
                          <a:sym typeface="Lato" panose="020F0502020204030203"/>
                        </a:rPr>
                        <a:t>á</a:t>
                      </a:r>
                      <a:r>
                        <a:rPr lang="en-US" altLang="en-GB" sz="1350" b="0" i="0" u="none" strike="noStrike" cap="none">
                          <a:solidFill>
                            <a:srgbClr val="4A5568"/>
                          </a:solidFill>
                          <a:latin typeface="Bahnschrift" panose="020B0502040204020203" charset="0"/>
                          <a:ea typeface="Lato" panose="020F0502020204030203"/>
                          <a:cs typeface="Bahnschrift" panose="020B0502040204020203" charset="0"/>
                          <a:sym typeface="Lato" panose="020F0502020204030203"/>
                        </a:rPr>
                        <a:t>ch, v.v.)</a:t>
                      </a:r>
                      <a:endParaRPr lang="en-US" altLang="en-GB" sz="1350" b="0" i="0" u="none" strike="noStrike" cap="none">
                        <a:solidFill>
                          <a:srgbClr val="4A5568"/>
                        </a:solidFill>
                        <a:latin typeface="Bahnschrift" panose="020B0502040204020203" charset="0"/>
                        <a:ea typeface="Lato" panose="020F0502020204030203"/>
                        <a:cs typeface="Bahnschrift" panose="020B0502040204020203" charset="0"/>
                        <a:sym typeface="Lato" panose="020F0502020204030203"/>
                      </a:endParaRPr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162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50" b="0" i="0" u="none" strike="noStrike" cap="none">
                          <a:solidFill>
                            <a:srgbClr val="4A5568"/>
                          </a:solidFill>
                          <a:latin typeface="Bahnschrift" panose="020B0502040204020203" charset="0"/>
                          <a:ea typeface="Lato" panose="020F0502020204030203"/>
                          <a:cs typeface="Bahnschrift" panose="020B0502040204020203" charset="0"/>
                          <a:sym typeface="Lato" panose="020F0502020204030203"/>
                        </a:rPr>
                        <a:t>quantity</a:t>
                      </a:r>
                      <a:endParaRPr lang="en-US" sz="1350" b="0" i="0" u="none" strike="noStrike" cap="none">
                        <a:solidFill>
                          <a:srgbClr val="4A5568"/>
                        </a:solidFill>
                        <a:latin typeface="Bahnschrift" panose="020B0502040204020203" charset="0"/>
                        <a:ea typeface="Lato" panose="020F0502020204030203"/>
                        <a:cs typeface="Bahnschrift" panose="020B0502040204020203" charset="0"/>
                        <a:sym typeface="Lato" panose="020F0502020204030203"/>
                      </a:endParaRPr>
                    </a:p>
                  </a:txBody>
                  <a:tcPr marL="2667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en-GB" sz="1350" b="0" i="0" u="none" strike="noStrike" cap="none">
                          <a:solidFill>
                            <a:srgbClr val="4A5568"/>
                          </a:solidFill>
                          <a:latin typeface="Bahnschrift" panose="020B0502040204020203" charset="0"/>
                          <a:ea typeface="Lato" panose="020F0502020204030203"/>
                          <a:cs typeface="Bahnschrift" panose="020B0502040204020203" charset="0"/>
                          <a:sym typeface="Lato" panose="020F0502020204030203"/>
                        </a:rPr>
                        <a:t>Số l</a:t>
                      </a:r>
                      <a:r>
                        <a:rPr lang="en-US" altLang="en-US" sz="1350" b="0" i="0" u="none" strike="noStrike" cap="none">
                          <a:solidFill>
                            <a:srgbClr val="4A5568"/>
                          </a:solidFill>
                          <a:latin typeface="Bahnschrift" panose="020B0502040204020203" charset="0"/>
                          <a:ea typeface="Lato" panose="020F0502020204030203"/>
                          <a:cs typeface="Bahnschrift" panose="020B0502040204020203" charset="0"/>
                          <a:sym typeface="Lato" panose="020F0502020204030203"/>
                        </a:rPr>
                        <a:t>ư</a:t>
                      </a:r>
                      <a:r>
                        <a:rPr lang="en-US" altLang="en-GB" sz="1350" b="0" i="0" u="none" strike="noStrike" cap="none">
                          <a:solidFill>
                            <a:srgbClr val="4A5568"/>
                          </a:solidFill>
                          <a:latin typeface="Bahnschrift" panose="020B0502040204020203" charset="0"/>
                          <a:ea typeface="Lato" panose="020F0502020204030203"/>
                          <a:cs typeface="Bahnschrift" panose="020B0502040204020203" charset="0"/>
                          <a:sym typeface="Lato" panose="020F0502020204030203"/>
                        </a:rPr>
                        <a:t>ợng mặt hàng </a:t>
                      </a:r>
                      <a:r>
                        <a:rPr lang="en-US" altLang="en-US" sz="1350" b="0" i="0" u="none" strike="noStrike" cap="none">
                          <a:solidFill>
                            <a:srgbClr val="4A5568"/>
                          </a:solidFill>
                          <a:latin typeface="Bahnschrift" panose="020B0502040204020203" charset="0"/>
                          <a:ea typeface="Lato" panose="020F0502020204030203"/>
                          <a:cs typeface="Bahnschrift" panose="020B0502040204020203" charset="0"/>
                          <a:sym typeface="Lato" panose="020F0502020204030203"/>
                        </a:rPr>
                        <a:t>đ</a:t>
                      </a:r>
                      <a:r>
                        <a:rPr lang="en-US" altLang="en-US" sz="1350" b="0" i="0" u="none" strike="noStrike" cap="none">
                          <a:solidFill>
                            <a:srgbClr val="4A5568"/>
                          </a:solidFill>
                          <a:latin typeface="Bahnschrift" panose="020B0502040204020203" charset="0"/>
                          <a:ea typeface="Lato" panose="020F0502020204030203"/>
                          <a:cs typeface="Bahnschrift" panose="020B0502040204020203" charset="0"/>
                          <a:sym typeface="Lato" panose="020F0502020204030203"/>
                        </a:rPr>
                        <a:t>ã</a:t>
                      </a:r>
                      <a:r>
                        <a:rPr lang="en-US" altLang="en-GB" sz="1350" b="0" i="0" u="none" strike="noStrike" cap="none">
                          <a:solidFill>
                            <a:srgbClr val="4A5568"/>
                          </a:solidFill>
                          <a:latin typeface="Bahnschrift" panose="020B0502040204020203" charset="0"/>
                          <a:ea typeface="Lato" panose="020F0502020204030203"/>
                          <a:cs typeface="Bahnschrift" panose="020B0502040204020203" charset="0"/>
                          <a:sym typeface="Lato" panose="020F0502020204030203"/>
                        </a:rPr>
                        <a:t> mua</a:t>
                      </a:r>
                      <a:endParaRPr lang="en-US" altLang="en-GB" sz="1350" b="0" i="0" u="none" strike="noStrike" cap="none">
                        <a:solidFill>
                          <a:srgbClr val="4A5568"/>
                        </a:solidFill>
                        <a:latin typeface="Bahnschrift" panose="020B0502040204020203" charset="0"/>
                        <a:ea typeface="Lato" panose="020F0502020204030203"/>
                        <a:cs typeface="Bahnschrift" panose="020B0502040204020203" charset="0"/>
                        <a:sym typeface="Lato" panose="020F0502020204030203"/>
                      </a:endParaRPr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162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50" b="0" i="0" u="none" strike="noStrike" cap="none">
                          <a:solidFill>
                            <a:srgbClr val="4A5568"/>
                          </a:solidFill>
                          <a:latin typeface="Bahnschrift" panose="020B0502040204020203" charset="0"/>
                          <a:ea typeface="Lato" panose="020F0502020204030203"/>
                          <a:cs typeface="Bahnschrift" panose="020B0502040204020203" charset="0"/>
                          <a:sym typeface="Lato" panose="020F0502020204030203"/>
                        </a:rPr>
                        <a:t>price</a:t>
                      </a:r>
                      <a:endParaRPr lang="en-US" sz="1350" b="0" i="0" u="none" strike="noStrike" cap="none">
                        <a:solidFill>
                          <a:srgbClr val="4A5568"/>
                        </a:solidFill>
                        <a:latin typeface="Bahnschrift" panose="020B0502040204020203" charset="0"/>
                        <a:ea typeface="Lato" panose="020F0502020204030203"/>
                        <a:cs typeface="Bahnschrift" panose="020B0502040204020203" charset="0"/>
                        <a:sym typeface="Lato" panose="020F0502020204030203"/>
                      </a:endParaRPr>
                    </a:p>
                  </a:txBody>
                  <a:tcPr marL="3048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en-US" sz="1350" b="0" i="0" u="none" strike="noStrike" cap="none">
                          <a:solidFill>
                            <a:srgbClr val="4A5568"/>
                          </a:solidFill>
                          <a:latin typeface="Bahnschrift" panose="020B0502040204020203" charset="0"/>
                          <a:ea typeface="Lato" panose="020F0502020204030203"/>
                          <a:cs typeface="Bahnschrift" panose="020B0502040204020203" charset="0"/>
                          <a:sym typeface="Lato" panose="020F0502020204030203"/>
                        </a:rPr>
                        <a:t>Đ</a:t>
                      </a:r>
                      <a:r>
                        <a:rPr lang="en-US" altLang="en-US" sz="1350" b="0" i="0" u="none" strike="noStrike" cap="none">
                          <a:solidFill>
                            <a:srgbClr val="4A5568"/>
                          </a:solidFill>
                          <a:latin typeface="Bahnschrift" panose="020B0502040204020203" charset="0"/>
                          <a:ea typeface="Lato" panose="020F0502020204030203"/>
                          <a:cs typeface="Bahnschrift" panose="020B0502040204020203" charset="0"/>
                          <a:sym typeface="Lato" panose="020F0502020204030203"/>
                        </a:rPr>
                        <a:t>ơ</a:t>
                      </a:r>
                      <a:r>
                        <a:rPr lang="en-US" altLang="en-GB" sz="1350" b="0" i="0" u="none" strike="noStrike" cap="none">
                          <a:solidFill>
                            <a:srgbClr val="4A5568"/>
                          </a:solidFill>
                          <a:latin typeface="Bahnschrift" panose="020B0502040204020203" charset="0"/>
                          <a:ea typeface="Lato" panose="020F0502020204030203"/>
                          <a:cs typeface="Bahnschrift" panose="020B0502040204020203" charset="0"/>
                          <a:sym typeface="Lato" panose="020F0502020204030203"/>
                        </a:rPr>
                        <a:t>n gi</a:t>
                      </a:r>
                      <a:r>
                        <a:rPr lang="en-US" altLang="en-US" sz="1350" b="0" i="0" u="none" strike="noStrike" cap="none">
                          <a:solidFill>
                            <a:srgbClr val="4A5568"/>
                          </a:solidFill>
                          <a:latin typeface="Bahnschrift" panose="020B0502040204020203" charset="0"/>
                          <a:ea typeface="Lato" panose="020F0502020204030203"/>
                          <a:cs typeface="Bahnschrift" panose="020B0502040204020203" charset="0"/>
                          <a:sym typeface="Lato" panose="020F0502020204030203"/>
                        </a:rPr>
                        <a:t>á</a:t>
                      </a:r>
                      <a:r>
                        <a:rPr lang="en-US" altLang="en-GB" sz="1350" b="0" i="0" u="none" strike="noStrike" cap="none">
                          <a:solidFill>
                            <a:srgbClr val="4A5568"/>
                          </a:solidFill>
                          <a:latin typeface="Bahnschrift" panose="020B0502040204020203" charset="0"/>
                          <a:ea typeface="Lato" panose="020F0502020204030203"/>
                          <a:cs typeface="Bahnschrift" panose="020B0502040204020203" charset="0"/>
                          <a:sym typeface="Lato" panose="020F0502020204030203"/>
                        </a:rPr>
                        <a:t> (</a:t>
                      </a:r>
                      <a:r>
                        <a:rPr lang="en-US" altLang="en-US" sz="1350" b="0" i="0" u="none" strike="noStrike" cap="none">
                          <a:solidFill>
                            <a:srgbClr val="4A5568"/>
                          </a:solidFill>
                          <a:latin typeface="Bahnschrift" panose="020B0502040204020203" charset="0"/>
                          <a:ea typeface="Lato" panose="020F0502020204030203"/>
                          <a:cs typeface="Bahnschrift" panose="020B0502040204020203" charset="0"/>
                          <a:sym typeface="Lato" panose="020F0502020204030203"/>
                        </a:rPr>
                        <a:t>Đ</a:t>
                      </a:r>
                      <a:r>
                        <a:rPr lang="en-US" altLang="en-GB" sz="1350" b="0" i="0" u="none" strike="noStrike" cap="none">
                          <a:solidFill>
                            <a:srgbClr val="4A5568"/>
                          </a:solidFill>
                          <a:latin typeface="Bahnschrift" panose="020B0502040204020203" charset="0"/>
                          <a:ea typeface="Lato" panose="020F0502020204030203"/>
                          <a:cs typeface="Bahnschrift" panose="020B0502040204020203" charset="0"/>
                          <a:sym typeface="Lato" panose="020F0502020204030203"/>
                        </a:rPr>
                        <a:t>ồng Lira Thổ Nh</a:t>
                      </a:r>
                      <a:r>
                        <a:rPr lang="en-US" altLang="en-US" sz="1350" b="0" i="0" u="none" strike="noStrike" cap="none">
                          <a:solidFill>
                            <a:srgbClr val="4A5568"/>
                          </a:solidFill>
                          <a:latin typeface="Bahnschrift" panose="020B0502040204020203" charset="0"/>
                          <a:ea typeface="Lato" panose="020F0502020204030203"/>
                          <a:cs typeface="Bahnschrift" panose="020B0502040204020203" charset="0"/>
                          <a:sym typeface="Lato" panose="020F0502020204030203"/>
                        </a:rPr>
                        <a:t>ĩ</a:t>
                      </a:r>
                      <a:r>
                        <a:rPr lang="en-US" altLang="en-GB" sz="1350" b="0" i="0" u="none" strike="noStrike" cap="none">
                          <a:solidFill>
                            <a:srgbClr val="4A5568"/>
                          </a:solidFill>
                          <a:latin typeface="Bahnschrift" panose="020B0502040204020203" charset="0"/>
                          <a:ea typeface="Lato" panose="020F0502020204030203"/>
                          <a:cs typeface="Bahnschrift" panose="020B0502040204020203" charset="0"/>
                          <a:sym typeface="Lato" panose="020F0502020204030203"/>
                        </a:rPr>
                        <a:t> Kỳ)</a:t>
                      </a:r>
                      <a:endParaRPr lang="en-US" altLang="en-GB" sz="1350" b="0" i="0" u="none" strike="noStrike" cap="none">
                        <a:solidFill>
                          <a:srgbClr val="4A5568"/>
                        </a:solidFill>
                        <a:latin typeface="Bahnschrift" panose="020B0502040204020203" charset="0"/>
                        <a:ea typeface="Lato" panose="020F0502020204030203"/>
                        <a:cs typeface="Bahnschrift" panose="020B0502040204020203" charset="0"/>
                        <a:sym typeface="Lato" panose="020F0502020204030203"/>
                      </a:endParaRPr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162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50" b="0" i="0" u="none" strike="noStrike" cap="none">
                          <a:solidFill>
                            <a:srgbClr val="4A5568"/>
                          </a:solidFill>
                          <a:latin typeface="Bahnschrift" panose="020B0502040204020203" charset="0"/>
                          <a:ea typeface="Lato" panose="020F0502020204030203"/>
                          <a:cs typeface="Bahnschrift" panose="020B0502040204020203" charset="0"/>
                          <a:sym typeface="Lato" panose="020F0502020204030203"/>
                        </a:rPr>
                        <a:t>payment_method</a:t>
                      </a:r>
                      <a:endParaRPr lang="en-US" sz="1350" b="0" i="0" u="none" strike="noStrike" cap="none">
                        <a:solidFill>
                          <a:srgbClr val="4A5568"/>
                        </a:solidFill>
                        <a:latin typeface="Bahnschrift" panose="020B0502040204020203" charset="0"/>
                        <a:ea typeface="Lato" panose="020F0502020204030203"/>
                        <a:cs typeface="Bahnschrift" panose="020B0502040204020203" charset="0"/>
                        <a:sym typeface="Lato" panose="020F0502020204030203"/>
                      </a:endParaRPr>
                    </a:p>
                  </a:txBody>
                  <a:tcPr marL="3048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en-GB" sz="1350" b="0" i="0" u="none" strike="noStrike" cap="none">
                          <a:solidFill>
                            <a:srgbClr val="4A5568"/>
                          </a:solidFill>
                          <a:latin typeface="Bahnschrift" panose="020B0502040204020203" charset="0"/>
                          <a:ea typeface="Lato" panose="020F0502020204030203"/>
                          <a:cs typeface="Bahnschrift" panose="020B0502040204020203" charset="0"/>
                          <a:sym typeface="Lato" panose="020F0502020204030203"/>
                        </a:rPr>
                        <a:t>Ph</a:t>
                      </a:r>
                      <a:r>
                        <a:rPr lang="en-US" altLang="en-US" sz="1350" b="0" i="0" u="none" strike="noStrike" cap="none">
                          <a:solidFill>
                            <a:srgbClr val="4A5568"/>
                          </a:solidFill>
                          <a:latin typeface="Bahnschrift" panose="020B0502040204020203" charset="0"/>
                          <a:ea typeface="Lato" panose="020F0502020204030203"/>
                          <a:cs typeface="Bahnschrift" panose="020B0502040204020203" charset="0"/>
                          <a:sym typeface="Lato" panose="020F0502020204030203"/>
                        </a:rPr>
                        <a:t>ư</a:t>
                      </a:r>
                      <a:r>
                        <a:rPr lang="en-US" altLang="en-US" sz="1350" b="0" i="0" u="none" strike="noStrike" cap="none">
                          <a:solidFill>
                            <a:srgbClr val="4A5568"/>
                          </a:solidFill>
                          <a:latin typeface="Bahnschrift" panose="020B0502040204020203" charset="0"/>
                          <a:ea typeface="Lato" panose="020F0502020204030203"/>
                          <a:cs typeface="Bahnschrift" panose="020B0502040204020203" charset="0"/>
                          <a:sym typeface="Lato" panose="020F0502020204030203"/>
                        </a:rPr>
                        <a:t>ơ</a:t>
                      </a:r>
                      <a:r>
                        <a:rPr lang="en-US" altLang="en-GB" sz="1350" b="0" i="0" u="none" strike="noStrike" cap="none">
                          <a:solidFill>
                            <a:srgbClr val="4A5568"/>
                          </a:solidFill>
                          <a:latin typeface="Bahnschrift" panose="020B0502040204020203" charset="0"/>
                          <a:ea typeface="Lato" panose="020F0502020204030203"/>
                          <a:cs typeface="Bahnschrift" panose="020B0502040204020203" charset="0"/>
                          <a:sym typeface="Lato" panose="020F0502020204030203"/>
                        </a:rPr>
                        <a:t>ng thức thanh to</a:t>
                      </a:r>
                      <a:r>
                        <a:rPr lang="en-US" altLang="en-US" sz="1350" b="0" i="0" u="none" strike="noStrike" cap="none">
                          <a:solidFill>
                            <a:srgbClr val="4A5568"/>
                          </a:solidFill>
                          <a:latin typeface="Bahnschrift" panose="020B0502040204020203" charset="0"/>
                          <a:ea typeface="Lato" panose="020F0502020204030203"/>
                          <a:cs typeface="Bahnschrift" panose="020B0502040204020203" charset="0"/>
                          <a:sym typeface="Lato" panose="020F0502020204030203"/>
                        </a:rPr>
                        <a:t>á</a:t>
                      </a:r>
                      <a:r>
                        <a:rPr lang="en-US" altLang="en-GB" sz="1350" b="0" i="0" u="none" strike="noStrike" cap="none">
                          <a:solidFill>
                            <a:srgbClr val="4A5568"/>
                          </a:solidFill>
                          <a:latin typeface="Bahnschrift" panose="020B0502040204020203" charset="0"/>
                          <a:ea typeface="Lato" panose="020F0502020204030203"/>
                          <a:cs typeface="Bahnschrift" panose="020B0502040204020203" charset="0"/>
                          <a:sym typeface="Lato" panose="020F0502020204030203"/>
                        </a:rPr>
                        <a:t>n (Tiền mặt / Thẻ t</a:t>
                      </a:r>
                      <a:r>
                        <a:rPr lang="en-US" altLang="en-US" sz="1350" b="0" i="0" u="none" strike="noStrike" cap="none">
                          <a:solidFill>
                            <a:srgbClr val="4A5568"/>
                          </a:solidFill>
                          <a:latin typeface="Bahnschrift" panose="020B0502040204020203" charset="0"/>
                          <a:ea typeface="Lato" panose="020F0502020204030203"/>
                          <a:cs typeface="Bahnschrift" panose="020B0502040204020203" charset="0"/>
                          <a:sym typeface="Lato" panose="020F0502020204030203"/>
                        </a:rPr>
                        <a:t>í</a:t>
                      </a:r>
                      <a:r>
                        <a:rPr lang="en-US" altLang="en-GB" sz="1350" b="0" i="0" u="none" strike="noStrike" cap="none">
                          <a:solidFill>
                            <a:srgbClr val="4A5568"/>
                          </a:solidFill>
                          <a:latin typeface="Bahnschrift" panose="020B0502040204020203" charset="0"/>
                          <a:ea typeface="Lato" panose="020F0502020204030203"/>
                          <a:cs typeface="Bahnschrift" panose="020B0502040204020203" charset="0"/>
                          <a:sym typeface="Lato" panose="020F0502020204030203"/>
                        </a:rPr>
                        <a:t>n dụng / Thẻ ghi nợ)</a:t>
                      </a:r>
                      <a:endParaRPr lang="en-US" altLang="en-GB" sz="1350" b="0" i="0" u="none" strike="noStrike" cap="none">
                        <a:solidFill>
                          <a:srgbClr val="4A5568"/>
                        </a:solidFill>
                        <a:latin typeface="Bahnschrift" panose="020B0502040204020203" charset="0"/>
                        <a:ea typeface="Lato" panose="020F0502020204030203"/>
                        <a:cs typeface="Bahnschrift" panose="020B0502040204020203" charset="0"/>
                        <a:sym typeface="Lato" panose="020F0502020204030203"/>
                      </a:endParaRPr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162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50" b="0" i="0" u="none" strike="noStrike" cap="none">
                          <a:solidFill>
                            <a:srgbClr val="4A5568"/>
                          </a:solidFill>
                          <a:latin typeface="Bahnschrift" panose="020B0502040204020203" charset="0"/>
                          <a:ea typeface="Lato" panose="020F0502020204030203"/>
                          <a:cs typeface="Bahnschrift" panose="020B0502040204020203" charset="0"/>
                          <a:sym typeface="Lato" panose="020F0502020204030203"/>
                        </a:rPr>
                        <a:t>mall</a:t>
                      </a:r>
                      <a:endParaRPr lang="en-US" sz="1350" b="0" i="0" u="none" strike="noStrike" cap="none">
                        <a:solidFill>
                          <a:srgbClr val="4A5568"/>
                        </a:solidFill>
                        <a:latin typeface="Bahnschrift" panose="020B0502040204020203" charset="0"/>
                        <a:ea typeface="Lato" panose="020F0502020204030203"/>
                        <a:cs typeface="Bahnschrift" panose="020B0502040204020203" charset="0"/>
                        <a:sym typeface="Lato" panose="020F0502020204030203"/>
                      </a:endParaRPr>
                    </a:p>
                  </a:txBody>
                  <a:tcPr marL="3048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en-GB" sz="1350" b="0" i="0" u="none" strike="noStrike" cap="none">
                          <a:solidFill>
                            <a:srgbClr val="4A5568"/>
                          </a:solidFill>
                          <a:latin typeface="Bahnschrift" panose="020B0502040204020203" charset="0"/>
                          <a:ea typeface="Lato" panose="020F0502020204030203"/>
                          <a:cs typeface="Bahnschrift" panose="020B0502040204020203" charset="0"/>
                          <a:sym typeface="Lato" panose="020F0502020204030203"/>
                        </a:rPr>
                        <a:t>T</a:t>
                      </a:r>
                      <a:r>
                        <a:rPr lang="en-US" altLang="en-US" sz="1350" b="0" i="0" u="none" strike="noStrike" cap="none">
                          <a:solidFill>
                            <a:srgbClr val="4A5568"/>
                          </a:solidFill>
                          <a:latin typeface="Bahnschrift" panose="020B0502040204020203" charset="0"/>
                          <a:ea typeface="Lato" panose="020F0502020204030203"/>
                          <a:cs typeface="Bahnschrift" panose="020B0502040204020203" charset="0"/>
                          <a:sym typeface="Lato" panose="020F0502020204030203"/>
                        </a:rPr>
                        <a:t>ê</a:t>
                      </a:r>
                      <a:r>
                        <a:rPr lang="en-US" altLang="en-GB" sz="1350" b="0" i="0" u="none" strike="noStrike" cap="none">
                          <a:solidFill>
                            <a:srgbClr val="4A5568"/>
                          </a:solidFill>
                          <a:latin typeface="Bahnschrift" panose="020B0502040204020203" charset="0"/>
                          <a:ea typeface="Lato" panose="020F0502020204030203"/>
                          <a:cs typeface="Bahnschrift" panose="020B0502040204020203" charset="0"/>
                          <a:sym typeface="Lato" panose="020F0502020204030203"/>
                        </a:rPr>
                        <a:t>n trung t</a:t>
                      </a:r>
                      <a:r>
                        <a:rPr lang="en-US" altLang="en-US" sz="1350" b="0" i="0" u="none" strike="noStrike" cap="none">
                          <a:solidFill>
                            <a:srgbClr val="4A5568"/>
                          </a:solidFill>
                          <a:latin typeface="Bahnschrift" panose="020B0502040204020203" charset="0"/>
                          <a:ea typeface="Lato" panose="020F0502020204030203"/>
                          <a:cs typeface="Bahnschrift" panose="020B0502040204020203" charset="0"/>
                          <a:sym typeface="Lato" panose="020F0502020204030203"/>
                        </a:rPr>
                        <a:t>â</a:t>
                      </a:r>
                      <a:r>
                        <a:rPr lang="en-US" altLang="en-GB" sz="1350" b="0" i="0" u="none" strike="noStrike" cap="none">
                          <a:solidFill>
                            <a:srgbClr val="4A5568"/>
                          </a:solidFill>
                          <a:latin typeface="Bahnschrift" panose="020B0502040204020203" charset="0"/>
                          <a:ea typeface="Lato" panose="020F0502020204030203"/>
                          <a:cs typeface="Bahnschrift" panose="020B0502040204020203" charset="0"/>
                          <a:sym typeface="Lato" panose="020F0502020204030203"/>
                        </a:rPr>
                        <a:t>m th</a:t>
                      </a:r>
                      <a:r>
                        <a:rPr lang="en-US" altLang="en-US" sz="1350" b="0" i="0" u="none" strike="noStrike" cap="none">
                          <a:solidFill>
                            <a:srgbClr val="4A5568"/>
                          </a:solidFill>
                          <a:latin typeface="Bahnschrift" panose="020B0502040204020203" charset="0"/>
                          <a:ea typeface="Lato" panose="020F0502020204030203"/>
                          <a:cs typeface="Bahnschrift" panose="020B0502040204020203" charset="0"/>
                          <a:sym typeface="Lato" panose="020F0502020204030203"/>
                        </a:rPr>
                        <a:t>ư</a:t>
                      </a:r>
                      <a:r>
                        <a:rPr lang="en-US" altLang="en-US" sz="1350" b="0" i="0" u="none" strike="noStrike" cap="none">
                          <a:solidFill>
                            <a:srgbClr val="4A5568"/>
                          </a:solidFill>
                          <a:latin typeface="Bahnschrift" panose="020B0502040204020203" charset="0"/>
                          <a:ea typeface="Lato" panose="020F0502020204030203"/>
                          <a:cs typeface="Bahnschrift" panose="020B0502040204020203" charset="0"/>
                          <a:sym typeface="Lato" panose="020F0502020204030203"/>
                        </a:rPr>
                        <a:t>ơ</a:t>
                      </a:r>
                      <a:r>
                        <a:rPr lang="en-US" altLang="en-GB" sz="1350" b="0" i="0" u="none" strike="noStrike" cap="none">
                          <a:solidFill>
                            <a:srgbClr val="4A5568"/>
                          </a:solidFill>
                          <a:latin typeface="Bahnschrift" panose="020B0502040204020203" charset="0"/>
                          <a:ea typeface="Lato" panose="020F0502020204030203"/>
                          <a:cs typeface="Bahnschrift" panose="020B0502040204020203" charset="0"/>
                          <a:sym typeface="Lato" panose="020F0502020204030203"/>
                        </a:rPr>
                        <a:t>ng mại (10 </a:t>
                      </a:r>
                      <a:r>
                        <a:rPr lang="en-US" altLang="en-US" sz="1350" b="0" i="0" u="none" strike="noStrike" cap="none">
                          <a:solidFill>
                            <a:srgbClr val="4A5568"/>
                          </a:solidFill>
                          <a:latin typeface="Bahnschrift" panose="020B0502040204020203" charset="0"/>
                          <a:ea typeface="Lato" panose="020F0502020204030203"/>
                          <a:cs typeface="Bahnschrift" panose="020B0502040204020203" charset="0"/>
                          <a:sym typeface="Lato" panose="020F0502020204030203"/>
                        </a:rPr>
                        <a:t>đ</a:t>
                      </a:r>
                      <a:r>
                        <a:rPr lang="en-US" altLang="en-GB" sz="1350" b="0" i="0" u="none" strike="noStrike" cap="none">
                          <a:solidFill>
                            <a:srgbClr val="4A5568"/>
                          </a:solidFill>
                          <a:latin typeface="Bahnschrift" panose="020B0502040204020203" charset="0"/>
                          <a:ea typeface="Lato" panose="020F0502020204030203"/>
                          <a:cs typeface="Bahnschrift" panose="020B0502040204020203" charset="0"/>
                          <a:sym typeface="Lato" panose="020F0502020204030203"/>
                        </a:rPr>
                        <a:t>ịa </a:t>
                      </a:r>
                      <a:r>
                        <a:rPr lang="en-US" altLang="en-US" sz="1350" b="0" i="0" u="none" strike="noStrike" cap="none">
                          <a:solidFill>
                            <a:srgbClr val="4A5568"/>
                          </a:solidFill>
                          <a:latin typeface="Bahnschrift" panose="020B0502040204020203" charset="0"/>
                          <a:ea typeface="Lato" panose="020F0502020204030203"/>
                          <a:cs typeface="Bahnschrift" panose="020B0502040204020203" charset="0"/>
                          <a:sym typeface="Lato" panose="020F0502020204030203"/>
                        </a:rPr>
                        <a:t>đ</a:t>
                      </a:r>
                      <a:r>
                        <a:rPr lang="en-US" altLang="en-GB" sz="1350" b="0" i="0" u="none" strike="noStrike" cap="none">
                          <a:solidFill>
                            <a:srgbClr val="4A5568"/>
                          </a:solidFill>
                          <a:latin typeface="Bahnschrift" panose="020B0502040204020203" charset="0"/>
                          <a:ea typeface="Lato" panose="020F0502020204030203"/>
                          <a:cs typeface="Bahnschrift" panose="020B0502040204020203" charset="0"/>
                          <a:sym typeface="Lato" panose="020F0502020204030203"/>
                        </a:rPr>
                        <a:t>iểm)</a:t>
                      </a:r>
                      <a:endParaRPr lang="en-US" altLang="en-GB" sz="1350" b="0" i="0" u="none" strike="noStrike" cap="none">
                        <a:solidFill>
                          <a:srgbClr val="4A5568"/>
                        </a:solidFill>
                        <a:latin typeface="Bahnschrift" panose="020B0502040204020203" charset="0"/>
                        <a:ea typeface="Lato" panose="020F0502020204030203"/>
                        <a:cs typeface="Bahnschrift" panose="020B0502040204020203" charset="0"/>
                        <a:sym typeface="Lato" panose="020F0502020204030203"/>
                      </a:endParaRPr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162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50" b="0" i="0" u="none" strike="noStrike" cap="none">
                          <a:solidFill>
                            <a:srgbClr val="4A5568"/>
                          </a:solidFill>
                          <a:latin typeface="Bahnschrift" panose="020B0502040204020203" charset="0"/>
                          <a:ea typeface="Lato" panose="020F0502020204030203"/>
                          <a:cs typeface="Bahnschrift" panose="020B0502040204020203" charset="0"/>
                          <a:sym typeface="Lato" panose="020F0502020204030203"/>
                        </a:rPr>
                        <a:t>invoice_date</a:t>
                      </a:r>
                      <a:endParaRPr lang="en-US" sz="1350" b="0" i="0" u="none" strike="noStrike" cap="none">
                        <a:solidFill>
                          <a:srgbClr val="4A5568"/>
                        </a:solidFill>
                        <a:latin typeface="Bahnschrift" panose="020B0502040204020203" charset="0"/>
                        <a:ea typeface="Lato" panose="020F0502020204030203"/>
                        <a:cs typeface="Bahnschrift" panose="020B0502040204020203" charset="0"/>
                        <a:sym typeface="Lato" panose="020F0502020204030203"/>
                      </a:endParaRPr>
                    </a:p>
                  </a:txBody>
                  <a:tcPr marL="2667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en-GB" sz="1350" b="0" i="0" u="none" strike="noStrike" cap="none">
                          <a:solidFill>
                            <a:srgbClr val="4A5568"/>
                          </a:solidFill>
                          <a:latin typeface="Bahnschrift" panose="020B0502040204020203" charset="0"/>
                          <a:ea typeface="Lato" panose="020F0502020204030203"/>
                          <a:cs typeface="Bahnschrift" panose="020B0502040204020203" charset="0"/>
                          <a:sym typeface="Lato" panose="020F0502020204030203"/>
                        </a:rPr>
                        <a:t>Mốc thời gian giao dịch (Ngày xuất h</a:t>
                      </a:r>
                      <a:r>
                        <a:rPr lang="en-US" altLang="en-US" sz="1350" b="0" i="0" u="none" strike="noStrike" cap="none">
                          <a:solidFill>
                            <a:srgbClr val="4A5568"/>
                          </a:solidFill>
                          <a:latin typeface="Bahnschrift" panose="020B0502040204020203" charset="0"/>
                          <a:ea typeface="Lato" panose="020F0502020204030203"/>
                          <a:cs typeface="Bahnschrift" panose="020B0502040204020203" charset="0"/>
                          <a:sym typeface="Lato" panose="020F0502020204030203"/>
                        </a:rPr>
                        <a:t>ó</a:t>
                      </a:r>
                      <a:r>
                        <a:rPr lang="en-US" altLang="en-GB" sz="1350" b="0" i="0" u="none" strike="noStrike" cap="none">
                          <a:solidFill>
                            <a:srgbClr val="4A5568"/>
                          </a:solidFill>
                          <a:latin typeface="Bahnschrift" panose="020B0502040204020203" charset="0"/>
                          <a:ea typeface="Lato" panose="020F0502020204030203"/>
                          <a:cs typeface="Bahnschrift" panose="020B0502040204020203" charset="0"/>
                          <a:sym typeface="Lato" panose="020F0502020204030203"/>
                        </a:rPr>
                        <a:t>a </a:t>
                      </a:r>
                      <a:r>
                        <a:rPr lang="en-US" altLang="en-US" sz="1350" b="0" i="0" u="none" strike="noStrike" cap="none">
                          <a:solidFill>
                            <a:srgbClr val="4A5568"/>
                          </a:solidFill>
                          <a:latin typeface="Bahnschrift" panose="020B0502040204020203" charset="0"/>
                          <a:ea typeface="Lato" panose="020F0502020204030203"/>
                          <a:cs typeface="Bahnschrift" panose="020B0502040204020203" charset="0"/>
                          <a:sym typeface="Lato" panose="020F0502020204030203"/>
                        </a:rPr>
                        <a:t>đ</a:t>
                      </a:r>
                      <a:r>
                        <a:rPr lang="en-US" altLang="en-US" sz="1350" b="0" i="0" u="none" strike="noStrike" cap="none">
                          <a:solidFill>
                            <a:srgbClr val="4A5568"/>
                          </a:solidFill>
                          <a:latin typeface="Bahnschrift" panose="020B0502040204020203" charset="0"/>
                          <a:ea typeface="Lato" panose="020F0502020204030203"/>
                          <a:cs typeface="Bahnschrift" panose="020B0502040204020203" charset="0"/>
                          <a:sym typeface="Lato" panose="020F0502020204030203"/>
                        </a:rPr>
                        <a:t>ơ</a:t>
                      </a:r>
                      <a:r>
                        <a:rPr lang="en-US" altLang="en-GB" sz="1350" b="0" i="0" u="none" strike="noStrike" cap="none">
                          <a:solidFill>
                            <a:srgbClr val="4A5568"/>
                          </a:solidFill>
                          <a:latin typeface="Bahnschrift" panose="020B0502040204020203" charset="0"/>
                          <a:ea typeface="Lato" panose="020F0502020204030203"/>
                          <a:cs typeface="Bahnschrift" panose="020B0502040204020203" charset="0"/>
                          <a:sym typeface="Lato" panose="020F0502020204030203"/>
                        </a:rPr>
                        <a:t>n)</a:t>
                      </a:r>
                      <a:endParaRPr lang="en-US" altLang="en-GB" sz="1350" b="0" i="0" u="none" strike="noStrike" cap="none">
                        <a:solidFill>
                          <a:srgbClr val="4A5568"/>
                        </a:solidFill>
                        <a:latin typeface="Bahnschrift" panose="020B0502040204020203" charset="0"/>
                        <a:ea typeface="Lato" panose="020F0502020204030203"/>
                        <a:cs typeface="Bahnschrift" panose="020B0502040204020203" charset="0"/>
                        <a:sym typeface="Lato" panose="020F0502020204030203"/>
                      </a:endParaRPr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sp>
        <p:nvSpPr>
          <p:cNvPr id="196" name="Google Shape;196;p18"/>
          <p:cNvSpPr/>
          <p:nvPr/>
        </p:nvSpPr>
        <p:spPr>
          <a:xfrm>
            <a:off x="476250" y="2581572"/>
            <a:ext cx="3371850" cy="95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Bahnschrift" panose="020B0502040204020203" charset="0"/>
              <a:ea typeface="Calibri" panose="020F0502020204030204"/>
              <a:cs typeface="Bahnschrift" panose="020B0502040204020203" charset="0"/>
              <a:sym typeface="Calibri" panose="020F0502020204030204"/>
            </a:endParaRPr>
          </a:p>
        </p:txBody>
      </p:sp>
      <p:sp>
        <p:nvSpPr>
          <p:cNvPr id="197" name="Google Shape;197;p18"/>
          <p:cNvSpPr/>
          <p:nvPr/>
        </p:nvSpPr>
        <p:spPr>
          <a:xfrm>
            <a:off x="3848100" y="2581572"/>
            <a:ext cx="7867650" cy="95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Bahnschrift" panose="020B0502040204020203" charset="0"/>
              <a:ea typeface="Calibri" panose="020F0502020204030204"/>
              <a:cs typeface="Bahnschrift" panose="020B0502040204020203" charset="0"/>
              <a:sym typeface="Calibri" panose="020F0502020204030204"/>
            </a:endParaRPr>
          </a:p>
        </p:txBody>
      </p:sp>
      <p:sp>
        <p:nvSpPr>
          <p:cNvPr id="198" name="Google Shape;198;p18"/>
          <p:cNvSpPr/>
          <p:nvPr/>
        </p:nvSpPr>
        <p:spPr>
          <a:xfrm>
            <a:off x="476250" y="3093987"/>
            <a:ext cx="3371850" cy="95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Bahnschrift" panose="020B0502040204020203" charset="0"/>
              <a:ea typeface="Calibri" panose="020F0502020204030204"/>
              <a:cs typeface="Bahnschrift" panose="020B0502040204020203" charset="0"/>
              <a:sym typeface="Calibri" panose="020F0502020204030204"/>
            </a:endParaRPr>
          </a:p>
        </p:txBody>
      </p:sp>
      <p:sp>
        <p:nvSpPr>
          <p:cNvPr id="199" name="Google Shape;199;p18"/>
          <p:cNvSpPr/>
          <p:nvPr/>
        </p:nvSpPr>
        <p:spPr>
          <a:xfrm>
            <a:off x="3848100" y="3093987"/>
            <a:ext cx="7867650" cy="95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Bahnschrift" panose="020B0502040204020203" charset="0"/>
              <a:ea typeface="Calibri" panose="020F0502020204030204"/>
              <a:cs typeface="Bahnschrift" panose="020B0502040204020203" charset="0"/>
              <a:sym typeface="Calibri" panose="020F0502020204030204"/>
            </a:endParaRPr>
          </a:p>
        </p:txBody>
      </p:sp>
      <p:sp>
        <p:nvSpPr>
          <p:cNvPr id="200" name="Google Shape;200;p18"/>
          <p:cNvSpPr/>
          <p:nvPr/>
        </p:nvSpPr>
        <p:spPr>
          <a:xfrm>
            <a:off x="476250" y="3606403"/>
            <a:ext cx="3371850" cy="95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Bahnschrift" panose="020B0502040204020203" charset="0"/>
              <a:ea typeface="Calibri" panose="020F0502020204030204"/>
              <a:cs typeface="Bahnschrift" panose="020B0502040204020203" charset="0"/>
              <a:sym typeface="Calibri" panose="020F0502020204030204"/>
            </a:endParaRPr>
          </a:p>
        </p:txBody>
      </p:sp>
      <p:sp>
        <p:nvSpPr>
          <p:cNvPr id="201" name="Google Shape;201;p18"/>
          <p:cNvSpPr/>
          <p:nvPr/>
        </p:nvSpPr>
        <p:spPr>
          <a:xfrm>
            <a:off x="3848100" y="3606403"/>
            <a:ext cx="7867650" cy="95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Bahnschrift" panose="020B0502040204020203" charset="0"/>
              <a:ea typeface="Calibri" panose="020F0502020204030204"/>
              <a:cs typeface="Bahnschrift" panose="020B0502040204020203" charset="0"/>
              <a:sym typeface="Calibri" panose="020F0502020204030204"/>
            </a:endParaRPr>
          </a:p>
        </p:txBody>
      </p:sp>
      <p:sp>
        <p:nvSpPr>
          <p:cNvPr id="202" name="Google Shape;202;p18"/>
          <p:cNvSpPr/>
          <p:nvPr/>
        </p:nvSpPr>
        <p:spPr>
          <a:xfrm>
            <a:off x="476250" y="4118818"/>
            <a:ext cx="3371850" cy="95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Bahnschrift" panose="020B0502040204020203" charset="0"/>
              <a:ea typeface="Calibri" panose="020F0502020204030204"/>
              <a:cs typeface="Bahnschrift" panose="020B0502040204020203" charset="0"/>
              <a:sym typeface="Calibri" panose="020F0502020204030204"/>
            </a:endParaRPr>
          </a:p>
        </p:txBody>
      </p:sp>
      <p:sp>
        <p:nvSpPr>
          <p:cNvPr id="203" name="Google Shape;203;p18"/>
          <p:cNvSpPr/>
          <p:nvPr/>
        </p:nvSpPr>
        <p:spPr>
          <a:xfrm>
            <a:off x="3848100" y="4118818"/>
            <a:ext cx="7867650" cy="95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Bahnschrift" panose="020B0502040204020203" charset="0"/>
              <a:ea typeface="Calibri" panose="020F0502020204030204"/>
              <a:cs typeface="Bahnschrift" panose="020B0502040204020203" charset="0"/>
              <a:sym typeface="Calibri" panose="020F0502020204030204"/>
            </a:endParaRPr>
          </a:p>
        </p:txBody>
      </p:sp>
      <p:sp>
        <p:nvSpPr>
          <p:cNvPr id="204" name="Google Shape;204;p18"/>
          <p:cNvSpPr/>
          <p:nvPr/>
        </p:nvSpPr>
        <p:spPr>
          <a:xfrm>
            <a:off x="476250" y="4631233"/>
            <a:ext cx="3371850" cy="95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Bahnschrift" panose="020B0502040204020203" charset="0"/>
              <a:ea typeface="Calibri" panose="020F0502020204030204"/>
              <a:cs typeface="Bahnschrift" panose="020B0502040204020203" charset="0"/>
              <a:sym typeface="Calibri" panose="020F0502020204030204"/>
            </a:endParaRPr>
          </a:p>
        </p:txBody>
      </p:sp>
      <p:sp>
        <p:nvSpPr>
          <p:cNvPr id="205" name="Google Shape;205;p18"/>
          <p:cNvSpPr/>
          <p:nvPr/>
        </p:nvSpPr>
        <p:spPr>
          <a:xfrm>
            <a:off x="3848100" y="4631233"/>
            <a:ext cx="7867650" cy="95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Bahnschrift" panose="020B0502040204020203" charset="0"/>
              <a:ea typeface="Calibri" panose="020F0502020204030204"/>
              <a:cs typeface="Bahnschrift" panose="020B0502040204020203" charset="0"/>
              <a:sym typeface="Calibri" panose="020F0502020204030204"/>
            </a:endParaRPr>
          </a:p>
        </p:txBody>
      </p:sp>
      <p:sp>
        <p:nvSpPr>
          <p:cNvPr id="206" name="Google Shape;206;p18"/>
          <p:cNvSpPr/>
          <p:nvPr/>
        </p:nvSpPr>
        <p:spPr>
          <a:xfrm>
            <a:off x="476250" y="5143648"/>
            <a:ext cx="3371850" cy="95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Bahnschrift" panose="020B0502040204020203" charset="0"/>
              <a:ea typeface="Calibri" panose="020F0502020204030204"/>
              <a:cs typeface="Bahnschrift" panose="020B0502040204020203" charset="0"/>
              <a:sym typeface="Calibri" panose="020F0502020204030204"/>
            </a:endParaRPr>
          </a:p>
        </p:txBody>
      </p:sp>
      <p:sp>
        <p:nvSpPr>
          <p:cNvPr id="207" name="Google Shape;207;p18"/>
          <p:cNvSpPr/>
          <p:nvPr/>
        </p:nvSpPr>
        <p:spPr>
          <a:xfrm>
            <a:off x="3848100" y="5143648"/>
            <a:ext cx="7867650" cy="95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Bahnschrift" panose="020B0502040204020203" charset="0"/>
              <a:ea typeface="Calibri" panose="020F0502020204030204"/>
              <a:cs typeface="Bahnschrift" panose="020B0502040204020203" charset="0"/>
              <a:sym typeface="Calibri" panose="020F0502020204030204"/>
            </a:endParaRPr>
          </a:p>
        </p:txBody>
      </p:sp>
      <p:sp>
        <p:nvSpPr>
          <p:cNvPr id="208" name="Google Shape;208;p18"/>
          <p:cNvSpPr/>
          <p:nvPr/>
        </p:nvSpPr>
        <p:spPr>
          <a:xfrm>
            <a:off x="476250" y="5656064"/>
            <a:ext cx="3371850" cy="95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Bahnschrift" panose="020B0502040204020203" charset="0"/>
              <a:ea typeface="Calibri" panose="020F0502020204030204"/>
              <a:cs typeface="Bahnschrift" panose="020B0502040204020203" charset="0"/>
              <a:sym typeface="Calibri" panose="020F0502020204030204"/>
            </a:endParaRPr>
          </a:p>
        </p:txBody>
      </p:sp>
      <p:sp>
        <p:nvSpPr>
          <p:cNvPr id="209" name="Google Shape;209;p18"/>
          <p:cNvSpPr/>
          <p:nvPr/>
        </p:nvSpPr>
        <p:spPr>
          <a:xfrm>
            <a:off x="3848100" y="5656064"/>
            <a:ext cx="7867650" cy="95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Bahnschrift" panose="020B0502040204020203" charset="0"/>
              <a:ea typeface="Calibri" panose="020F0502020204030204"/>
              <a:cs typeface="Bahnschrift" panose="020B0502040204020203" charset="0"/>
              <a:sym typeface="Calibri" panose="020F0502020204030204"/>
            </a:endParaRPr>
          </a:p>
        </p:txBody>
      </p:sp>
      <p:sp>
        <p:nvSpPr>
          <p:cNvPr id="210" name="Google Shape;210;p18"/>
          <p:cNvSpPr/>
          <p:nvPr/>
        </p:nvSpPr>
        <p:spPr>
          <a:xfrm>
            <a:off x="476250" y="6168479"/>
            <a:ext cx="3371850" cy="95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Bahnschrift" panose="020B0502040204020203" charset="0"/>
              <a:ea typeface="Calibri" panose="020F0502020204030204"/>
              <a:cs typeface="Bahnschrift" panose="020B0502040204020203" charset="0"/>
              <a:sym typeface="Calibri" panose="020F0502020204030204"/>
            </a:endParaRPr>
          </a:p>
        </p:txBody>
      </p:sp>
      <p:sp>
        <p:nvSpPr>
          <p:cNvPr id="211" name="Google Shape;211;p18"/>
          <p:cNvSpPr/>
          <p:nvPr/>
        </p:nvSpPr>
        <p:spPr>
          <a:xfrm>
            <a:off x="3848100" y="6168479"/>
            <a:ext cx="7867650" cy="95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Bahnschrift" panose="020B0502040204020203" charset="0"/>
              <a:ea typeface="Calibri" panose="020F0502020204030204"/>
              <a:cs typeface="Bahnschrift" panose="020B0502040204020203" charset="0"/>
              <a:sym typeface="Calibri" panose="020F0502020204030204"/>
            </a:endParaRPr>
          </a:p>
        </p:txBody>
      </p:sp>
      <p:pic>
        <p:nvPicPr>
          <p:cNvPr id="212" name="Google Shape;212;p18" descr="image.png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552450" y="2245369"/>
            <a:ext cx="152400" cy="17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18" descr="image.png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552450" y="5319861"/>
            <a:ext cx="190500" cy="17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18" descr="image.png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552450" y="3270200"/>
            <a:ext cx="152400" cy="17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18" descr="image.png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552450" y="3782615"/>
            <a:ext cx="152400" cy="17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18" descr="image.png"/>
          <p:cNvPicPr preferRelativeResize="0"/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552450" y="5832276"/>
            <a:ext cx="190500" cy="17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18" descr="image.png"/>
          <p:cNvPicPr preferRelativeResize="0"/>
          <p:nvPr/>
        </p:nvPicPr>
        <p:blipFill rotWithShape="1">
          <a:blip r:embed="rId7"/>
          <a:srcRect/>
          <a:stretch>
            <a:fillRect/>
          </a:stretch>
        </p:blipFill>
        <p:spPr>
          <a:xfrm>
            <a:off x="552450" y="2757785"/>
            <a:ext cx="219075" cy="17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18" descr="image.png"/>
          <p:cNvPicPr preferRelativeResize="0"/>
          <p:nvPr/>
        </p:nvPicPr>
        <p:blipFill rotWithShape="1">
          <a:blip r:embed="rId8"/>
          <a:srcRect/>
          <a:stretch>
            <a:fillRect/>
          </a:stretch>
        </p:blipFill>
        <p:spPr>
          <a:xfrm>
            <a:off x="552450" y="4295030"/>
            <a:ext cx="152400" cy="17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18" descr="image.png"/>
          <p:cNvPicPr preferRelativeResize="0"/>
          <p:nvPr/>
        </p:nvPicPr>
        <p:blipFill rotWithShape="1">
          <a:blip r:embed="rId9"/>
          <a:srcRect/>
          <a:stretch>
            <a:fillRect/>
          </a:stretch>
        </p:blipFill>
        <p:spPr>
          <a:xfrm>
            <a:off x="552450" y="6344691"/>
            <a:ext cx="152400" cy="17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18" descr="image.png"/>
          <p:cNvPicPr preferRelativeResize="0"/>
          <p:nvPr/>
        </p:nvPicPr>
        <p:blipFill rotWithShape="1">
          <a:blip r:embed="rId10"/>
          <a:srcRect/>
          <a:stretch>
            <a:fillRect/>
          </a:stretch>
        </p:blipFill>
        <p:spPr>
          <a:xfrm>
            <a:off x="552450" y="4807446"/>
            <a:ext cx="190500" cy="171450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18"/>
          <p:cNvSpPr txBox="1"/>
          <p:nvPr/>
        </p:nvSpPr>
        <p:spPr>
          <a:xfrm>
            <a:off x="666750" y="551854"/>
            <a:ext cx="1152525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i="0" u="none" strike="noStrike" cap="none">
                <a:solidFill>
                  <a:srgbClr val="2E5090"/>
                </a:solidFill>
                <a:latin typeface="Bahnschrift" panose="020B0502040204020203" charset="0"/>
                <a:ea typeface="Poppins SemiBold" panose="00000600000000000000"/>
                <a:cs typeface="Bahnschrift" panose="020B0502040204020203" charset="0"/>
                <a:sym typeface="Poppins SemiBold" panose="00000600000000000000"/>
              </a:rPr>
              <a:t>Dataset Attributes</a:t>
            </a:r>
            <a:endParaRPr lang="en-US" sz="3600" b="0" i="0" u="none" strike="noStrike" cap="none">
              <a:solidFill>
                <a:srgbClr val="2E5090"/>
              </a:solidFill>
              <a:latin typeface="Bahnschrift" panose="020B0502040204020203" charset="0"/>
              <a:ea typeface="Poppins SemiBold" panose="00000600000000000000"/>
              <a:cs typeface="Bahnschrift" panose="020B0502040204020203" charset="0"/>
              <a:sym typeface="Poppins SemiBold" panose="00000600000000000000"/>
            </a:endParaRPr>
          </a:p>
        </p:txBody>
      </p:sp>
      <p:sp>
        <p:nvSpPr>
          <p:cNvPr id="231" name="Google Shape;231;p18"/>
          <p:cNvSpPr/>
          <p:nvPr/>
        </p:nvSpPr>
        <p:spPr>
          <a:xfrm>
            <a:off x="476250" y="551854"/>
            <a:ext cx="57150" cy="685800"/>
          </a:xfrm>
          <a:prstGeom prst="rect">
            <a:avLst/>
          </a:prstGeom>
          <a:solidFill>
            <a:srgbClr val="FF6B3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Bahnschrift" panose="020B0502040204020203" charset="0"/>
              <a:ea typeface="Calibri" panose="020F0502020204030204"/>
              <a:cs typeface="Bahnschrift" panose="020B0502040204020203" charset="0"/>
              <a:sym typeface="Calibri" panose="020F050202020403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19" descr="image.png"/>
          <p:cNvPicPr preferRelativeResize="0"/>
          <p:nvPr>
            <p:custDataLst>
              <p:tags r:id="rId1"/>
            </p:custDataLst>
          </p:nvPr>
        </p:nvPicPr>
        <p:blipFill rotWithShape="1">
          <a:blip r:embed="rId2"/>
          <a:srcRect/>
          <a:stretch>
            <a:fillRect/>
          </a:stretch>
        </p:blipFill>
        <p:spPr>
          <a:xfrm>
            <a:off x="476250" y="2992120"/>
            <a:ext cx="2472690" cy="16935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19" descr="image.png"/>
          <p:cNvPicPr preferRelativeResize="0"/>
          <p:nvPr>
            <p:custDataLst>
              <p:tags r:id="rId3"/>
            </p:custDataLst>
          </p:nvPr>
        </p:nvPicPr>
        <p:blipFill rotWithShape="1">
          <a:blip r:embed="rId4"/>
          <a:srcRect/>
          <a:stretch>
            <a:fillRect/>
          </a:stretch>
        </p:blipFill>
        <p:spPr>
          <a:xfrm>
            <a:off x="3398520" y="2992120"/>
            <a:ext cx="2472690" cy="16935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19" descr="image.png"/>
          <p:cNvPicPr preferRelativeResize="0"/>
          <p:nvPr>
            <p:custDataLst>
              <p:tags r:id="rId5"/>
            </p:custDataLst>
          </p:nvPr>
        </p:nvPicPr>
        <p:blipFill rotWithShape="1">
          <a:blip r:embed="rId4"/>
          <a:srcRect/>
          <a:stretch>
            <a:fillRect/>
          </a:stretch>
        </p:blipFill>
        <p:spPr>
          <a:xfrm>
            <a:off x="6320790" y="2992120"/>
            <a:ext cx="2472690" cy="16935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19" descr="image.png"/>
          <p:cNvPicPr preferRelativeResize="0"/>
          <p:nvPr>
            <p:custDataLst>
              <p:tags r:id="rId6"/>
            </p:custDataLst>
          </p:nvPr>
        </p:nvPicPr>
        <p:blipFill rotWithShape="1">
          <a:blip r:embed="rId2"/>
          <a:srcRect/>
          <a:stretch>
            <a:fillRect/>
          </a:stretch>
        </p:blipFill>
        <p:spPr>
          <a:xfrm>
            <a:off x="9243060" y="2992120"/>
            <a:ext cx="2472690" cy="1693545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19"/>
          <p:cNvSpPr txBox="1"/>
          <p:nvPr/>
        </p:nvSpPr>
        <p:spPr>
          <a:xfrm>
            <a:off x="476250" y="5152132"/>
            <a:ext cx="11239500" cy="3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600" b="0" i="1" u="none" strike="noStrike" cap="none">
                <a:solidFill>
                  <a:srgbClr val="777777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Kết quả </a:t>
            </a:r>
            <a:r>
              <a:rPr lang="en-US" altLang="en-US" sz="1600" b="0" i="1" u="none" strike="noStrike" cap="none">
                <a:solidFill>
                  <a:srgbClr val="777777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đ</a:t>
            </a:r>
            <a:r>
              <a:rPr lang="en-US" altLang="en-GB" sz="1600" b="0" i="1" u="none" strike="noStrike" cap="none">
                <a:solidFill>
                  <a:srgbClr val="777777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ầu ra: C</a:t>
            </a:r>
            <a:r>
              <a:rPr lang="en-US" altLang="en-US" sz="1600" b="0" i="1" u="none" strike="noStrike" cap="none">
                <a:solidFill>
                  <a:srgbClr val="777777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á</a:t>
            </a:r>
            <a:r>
              <a:rPr lang="en-US" altLang="en-GB" sz="1600" b="0" i="1" u="none" strike="noStrike" cap="none">
                <a:solidFill>
                  <a:srgbClr val="777777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c thông tin chi tiết và </a:t>
            </a:r>
            <a:r>
              <a:rPr lang="en-US" altLang="en-US" sz="1600" b="0" i="1" u="none" strike="noStrike" cap="none">
                <a:solidFill>
                  <a:srgbClr val="777777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đ</a:t>
            </a:r>
            <a:r>
              <a:rPr lang="en-US" altLang="en-GB" sz="1600" b="0" i="1" u="none" strike="noStrike" cap="none">
                <a:solidFill>
                  <a:srgbClr val="777777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ề xuất kinh doanh c</a:t>
            </a:r>
            <a:r>
              <a:rPr lang="en-US" altLang="en-US" sz="1600" b="0" i="1" u="none" strike="noStrike" cap="none">
                <a:solidFill>
                  <a:srgbClr val="777777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ó</a:t>
            </a:r>
            <a:r>
              <a:rPr lang="en-US" altLang="en-GB" sz="1600" b="0" i="1" u="none" strike="noStrike" cap="none">
                <a:solidFill>
                  <a:srgbClr val="777777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 thể thực hiện </a:t>
            </a:r>
            <a:r>
              <a:rPr lang="en-US" altLang="en-US" sz="1600" b="0" i="1" u="none" strike="noStrike" cap="none">
                <a:solidFill>
                  <a:srgbClr val="777777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đư</a:t>
            </a:r>
            <a:r>
              <a:rPr lang="en-US" altLang="en-GB" sz="1600" b="0" i="1" u="none" strike="noStrike" cap="none">
                <a:solidFill>
                  <a:srgbClr val="777777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ợc</a:t>
            </a:r>
            <a:endParaRPr lang="en-US" altLang="en-GB" sz="1600" b="0" i="1" u="none" strike="noStrike" cap="none">
              <a:solidFill>
                <a:srgbClr val="777777"/>
              </a:solidFill>
              <a:latin typeface="Bahnschrift" panose="020B0502040204020203" charset="0"/>
              <a:ea typeface="Lato" panose="020F0502020204030203"/>
              <a:cs typeface="Bahnschrift" panose="020B0502040204020203" charset="0"/>
              <a:sym typeface="Lato" panose="020F0502020204030203"/>
            </a:endParaRPr>
          </a:p>
        </p:txBody>
      </p:sp>
      <p:sp>
        <p:nvSpPr>
          <p:cNvPr id="243" name="Google Shape;243;p19"/>
          <p:cNvSpPr txBox="1"/>
          <p:nvPr>
            <p:custDataLst>
              <p:tags r:id="rId7"/>
            </p:custDataLst>
          </p:nvPr>
        </p:nvSpPr>
        <p:spPr>
          <a:xfrm>
            <a:off x="634461" y="3201590"/>
            <a:ext cx="2156206" cy="28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2E5090"/>
                </a:solidFill>
                <a:latin typeface="Bahnschrift" panose="020B0502040204020203" charset="0"/>
                <a:ea typeface="Poppins" panose="00000600000000000000"/>
                <a:cs typeface="Bahnschrift" panose="020B0502040204020203" charset="0"/>
                <a:sym typeface="Poppins" panose="00000600000000000000"/>
              </a:rPr>
              <a:t>1. Data Prep</a:t>
            </a:r>
            <a:endParaRPr lang="en-US" sz="1500" b="1" i="0" u="none" strike="noStrike" cap="none">
              <a:solidFill>
                <a:srgbClr val="2E5090"/>
              </a:solidFill>
              <a:latin typeface="Bahnschrift" panose="020B0502040204020203" charset="0"/>
              <a:ea typeface="Poppins" panose="00000600000000000000"/>
              <a:cs typeface="Bahnschrift" panose="020B0502040204020203" charset="0"/>
              <a:sym typeface="Poppins" panose="00000600000000000000"/>
            </a:endParaRPr>
          </a:p>
        </p:txBody>
      </p:sp>
      <p:sp>
        <p:nvSpPr>
          <p:cNvPr id="244" name="Google Shape;244;p19"/>
          <p:cNvSpPr txBox="1"/>
          <p:nvPr>
            <p:custDataLst>
              <p:tags r:id="rId8"/>
            </p:custDataLst>
          </p:nvPr>
        </p:nvSpPr>
        <p:spPr>
          <a:xfrm>
            <a:off x="685800" y="3582590"/>
            <a:ext cx="2053530" cy="4265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Cleaning, Feature Engineering, RFM Calculation</a:t>
            </a:r>
            <a:endParaRPr lang="en-US" sz="1050" b="0" i="0" u="none" strike="noStrike" cap="none">
              <a:solidFill>
                <a:srgbClr val="4A5568"/>
              </a:solidFill>
              <a:latin typeface="Bahnschrift" panose="020B0502040204020203" charset="0"/>
              <a:ea typeface="Lato" panose="020F0502020204030203"/>
              <a:cs typeface="Bahnschrift" panose="020B0502040204020203" charset="0"/>
              <a:sym typeface="Lato" panose="020F0502020204030203"/>
            </a:endParaRPr>
          </a:p>
        </p:txBody>
      </p:sp>
      <p:sp>
        <p:nvSpPr>
          <p:cNvPr id="245" name="Google Shape;245;p19"/>
          <p:cNvSpPr txBox="1"/>
          <p:nvPr>
            <p:custDataLst>
              <p:tags r:id="rId9"/>
            </p:custDataLst>
          </p:nvPr>
        </p:nvSpPr>
        <p:spPr>
          <a:xfrm>
            <a:off x="3556701" y="3201590"/>
            <a:ext cx="2156206" cy="28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2E5090"/>
                </a:solidFill>
                <a:latin typeface="Bahnschrift" panose="020B0502040204020203" charset="0"/>
                <a:ea typeface="Poppins" panose="00000600000000000000"/>
                <a:cs typeface="Bahnschrift" panose="020B0502040204020203" charset="0"/>
                <a:sym typeface="Poppins" panose="00000600000000000000"/>
              </a:rPr>
              <a:t>2. Clustering</a:t>
            </a:r>
            <a:endParaRPr lang="en-US" sz="1500" b="1" i="0" u="none" strike="noStrike" cap="none">
              <a:solidFill>
                <a:srgbClr val="2E5090"/>
              </a:solidFill>
              <a:latin typeface="Bahnschrift" panose="020B0502040204020203" charset="0"/>
              <a:ea typeface="Poppins" panose="00000600000000000000"/>
              <a:cs typeface="Bahnschrift" panose="020B0502040204020203" charset="0"/>
              <a:sym typeface="Poppins" panose="00000600000000000000"/>
            </a:endParaRPr>
          </a:p>
        </p:txBody>
      </p:sp>
      <p:sp>
        <p:nvSpPr>
          <p:cNvPr id="246" name="Google Shape;246;p19"/>
          <p:cNvSpPr txBox="1"/>
          <p:nvPr>
            <p:custDataLst>
              <p:tags r:id="rId10"/>
            </p:custDataLst>
          </p:nvPr>
        </p:nvSpPr>
        <p:spPr>
          <a:xfrm>
            <a:off x="3608040" y="3582590"/>
            <a:ext cx="2053530" cy="77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050" b="0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Sử dụng c</a:t>
            </a:r>
            <a:r>
              <a:rPr lang="en-US" altLang="en-US" sz="1050" b="0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á</a:t>
            </a:r>
            <a:r>
              <a:rPr lang="en-US" altLang="en-GB" sz="1050" b="0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c thuật to</a:t>
            </a:r>
            <a:r>
              <a:rPr lang="en-US" altLang="en-US" sz="1050" b="0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á</a:t>
            </a:r>
            <a:r>
              <a:rPr lang="en-US" altLang="en-GB" sz="1050" b="0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n K-Means, Hierarchical, DBSCAN </a:t>
            </a:r>
            <a:r>
              <a:rPr lang="en-US" altLang="en-US" sz="1050" b="0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đ</a:t>
            </a:r>
            <a:r>
              <a:rPr lang="en-US" altLang="en-GB" sz="1050" b="0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ể ph</a:t>
            </a:r>
            <a:r>
              <a:rPr lang="en-US" altLang="en-US" sz="1050" b="0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â</a:t>
            </a:r>
            <a:r>
              <a:rPr lang="en-US" altLang="en-GB" sz="1050" b="0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n kh</a:t>
            </a:r>
            <a:r>
              <a:rPr lang="en-US" altLang="en-US" sz="1050" b="0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ú</a:t>
            </a:r>
            <a:r>
              <a:rPr lang="en-US" altLang="en-GB" sz="1050" b="0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c kh</a:t>
            </a:r>
            <a:r>
              <a:rPr lang="en-US" altLang="en-US" sz="1050" b="0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á</a:t>
            </a:r>
            <a:r>
              <a:rPr lang="en-US" altLang="en-GB" sz="1050" b="0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ch hàng</a:t>
            </a:r>
            <a:endParaRPr lang="en-US" altLang="en-GB" sz="1050" b="0" i="0" u="none" strike="noStrike" cap="none">
              <a:solidFill>
                <a:srgbClr val="4A5568"/>
              </a:solidFill>
              <a:latin typeface="Bahnschrift" panose="020B0502040204020203" charset="0"/>
              <a:ea typeface="Lato" panose="020F0502020204030203"/>
              <a:cs typeface="Bahnschrift" panose="020B0502040204020203" charset="0"/>
              <a:sym typeface="Lato" panose="020F0502020204030203"/>
            </a:endParaRPr>
          </a:p>
        </p:txBody>
      </p:sp>
      <p:sp>
        <p:nvSpPr>
          <p:cNvPr id="247" name="Google Shape;247;p19"/>
          <p:cNvSpPr txBox="1"/>
          <p:nvPr>
            <p:custDataLst>
              <p:tags r:id="rId11"/>
            </p:custDataLst>
          </p:nvPr>
        </p:nvSpPr>
        <p:spPr>
          <a:xfrm>
            <a:off x="6478942" y="3201590"/>
            <a:ext cx="2156206" cy="28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2E5090"/>
                </a:solidFill>
                <a:latin typeface="Bahnschrift" panose="020B0502040204020203" charset="0"/>
                <a:ea typeface="Poppins" panose="00000600000000000000"/>
                <a:cs typeface="Bahnschrift" panose="020B0502040204020203" charset="0"/>
                <a:sym typeface="Poppins" panose="00000600000000000000"/>
              </a:rPr>
              <a:t>3. Rules</a:t>
            </a:r>
            <a:endParaRPr lang="en-US" sz="1500" b="1" i="0" u="none" strike="noStrike" cap="none">
              <a:solidFill>
                <a:srgbClr val="2E5090"/>
              </a:solidFill>
              <a:latin typeface="Bahnschrift" panose="020B0502040204020203" charset="0"/>
              <a:ea typeface="Poppins" panose="00000600000000000000"/>
              <a:cs typeface="Bahnschrift" panose="020B0502040204020203" charset="0"/>
              <a:sym typeface="Poppins" panose="00000600000000000000"/>
            </a:endParaRPr>
          </a:p>
        </p:txBody>
      </p:sp>
      <p:sp>
        <p:nvSpPr>
          <p:cNvPr id="248" name="Google Shape;248;p19"/>
          <p:cNvSpPr txBox="1"/>
          <p:nvPr>
            <p:custDataLst>
              <p:tags r:id="rId12"/>
            </p:custDataLst>
          </p:nvPr>
        </p:nvSpPr>
        <p:spPr>
          <a:xfrm>
            <a:off x="6530280" y="3582590"/>
            <a:ext cx="2053530" cy="77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050" b="0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Sử dụng thuật to</a:t>
            </a:r>
            <a:r>
              <a:rPr lang="en-US" altLang="en-US" sz="1050" b="0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á</a:t>
            </a:r>
            <a:r>
              <a:rPr lang="en-US" altLang="en-GB" sz="1050" b="0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n Apriori &amp; FP-Growth </a:t>
            </a:r>
            <a:r>
              <a:rPr lang="en-US" altLang="en-US" sz="1050" b="0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đ</a:t>
            </a:r>
            <a:r>
              <a:rPr lang="en-US" altLang="en-GB" sz="1050" b="0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ể ph</a:t>
            </a:r>
            <a:r>
              <a:rPr lang="en-US" altLang="en-US" sz="1050" b="0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â</a:t>
            </a:r>
            <a:r>
              <a:rPr lang="en-US" altLang="en-GB" sz="1050" b="0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n t</a:t>
            </a:r>
            <a:r>
              <a:rPr lang="en-US" altLang="en-US" sz="1050" b="0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í</a:t>
            </a:r>
            <a:r>
              <a:rPr lang="en-US" altLang="en-GB" sz="1050" b="0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ch giỏ hàng (Market Basket Analysis)</a:t>
            </a:r>
            <a:endParaRPr lang="en-US" altLang="en-GB" sz="1050" b="0" i="0" u="none" strike="noStrike" cap="none">
              <a:solidFill>
                <a:srgbClr val="4A5568"/>
              </a:solidFill>
              <a:latin typeface="Bahnschrift" panose="020B0502040204020203" charset="0"/>
              <a:ea typeface="Lato" panose="020F0502020204030203"/>
              <a:cs typeface="Bahnschrift" panose="020B0502040204020203" charset="0"/>
              <a:sym typeface="Lato" panose="020F0502020204030203"/>
            </a:endParaRPr>
          </a:p>
        </p:txBody>
      </p:sp>
      <p:sp>
        <p:nvSpPr>
          <p:cNvPr id="249" name="Google Shape;249;p19"/>
          <p:cNvSpPr txBox="1"/>
          <p:nvPr>
            <p:custDataLst>
              <p:tags r:id="rId13"/>
            </p:custDataLst>
          </p:nvPr>
        </p:nvSpPr>
        <p:spPr>
          <a:xfrm>
            <a:off x="9401182" y="3201590"/>
            <a:ext cx="2156206" cy="28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2E5090"/>
                </a:solidFill>
                <a:latin typeface="Bahnschrift" panose="020B0502040204020203" charset="0"/>
                <a:ea typeface="Poppins" panose="00000600000000000000"/>
                <a:cs typeface="Bahnschrift" panose="020B0502040204020203" charset="0"/>
                <a:sym typeface="Poppins" panose="00000600000000000000"/>
              </a:rPr>
              <a:t>4. Prediction</a:t>
            </a:r>
            <a:endParaRPr lang="en-US" sz="1500" b="1" i="0" u="none" strike="noStrike" cap="none">
              <a:solidFill>
                <a:srgbClr val="2E5090"/>
              </a:solidFill>
              <a:latin typeface="Bahnschrift" panose="020B0502040204020203" charset="0"/>
              <a:ea typeface="Poppins" panose="00000600000000000000"/>
              <a:cs typeface="Bahnschrift" panose="020B0502040204020203" charset="0"/>
              <a:sym typeface="Poppins" panose="00000600000000000000"/>
            </a:endParaRPr>
          </a:p>
        </p:txBody>
      </p:sp>
      <p:sp>
        <p:nvSpPr>
          <p:cNvPr id="250" name="Google Shape;250;p19"/>
          <p:cNvSpPr txBox="1"/>
          <p:nvPr>
            <p:custDataLst>
              <p:tags r:id="rId14"/>
            </p:custDataLst>
          </p:nvPr>
        </p:nvSpPr>
        <p:spPr>
          <a:xfrm>
            <a:off x="9452520" y="3582590"/>
            <a:ext cx="2053530" cy="1033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050" b="0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Sử dụng C</a:t>
            </a:r>
            <a:r>
              <a:rPr lang="en-US" altLang="en-US" sz="1050" b="0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â</a:t>
            </a:r>
            <a:r>
              <a:rPr lang="en-US" altLang="en-GB" sz="1050" b="0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y quyết </a:t>
            </a:r>
            <a:r>
              <a:rPr lang="en-US" altLang="en-US" sz="1050" b="0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đ</a:t>
            </a:r>
            <a:r>
              <a:rPr lang="en-US" altLang="en-GB" sz="1050" b="0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ịnh (Decision Tree), Rừng ngẫu nhi</a:t>
            </a:r>
            <a:r>
              <a:rPr lang="en-US" altLang="en-US" sz="1050" b="0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ê</a:t>
            </a:r>
            <a:r>
              <a:rPr lang="en-US" altLang="en-GB" sz="1050" b="0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n (Random Forest) </a:t>
            </a:r>
            <a:r>
              <a:rPr lang="en-US" altLang="en-US" sz="1050" b="0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đ</a:t>
            </a:r>
            <a:r>
              <a:rPr lang="en-US" altLang="en-GB" sz="1050" b="0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ể ph</a:t>
            </a:r>
            <a:r>
              <a:rPr lang="en-US" altLang="en-US" sz="1050" b="0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â</a:t>
            </a:r>
            <a:r>
              <a:rPr lang="en-US" altLang="en-GB" sz="1050" b="0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n loại kh</a:t>
            </a:r>
            <a:r>
              <a:rPr lang="en-US" altLang="en-US" sz="1050" b="0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á</a:t>
            </a:r>
            <a:r>
              <a:rPr lang="en-US" altLang="en-GB" sz="1050" b="0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ch hàng (Classification)</a:t>
            </a:r>
            <a:endParaRPr lang="en-US" altLang="en-GB" sz="1050" b="0" i="0" u="none" strike="noStrike" cap="none">
              <a:solidFill>
                <a:srgbClr val="4A5568"/>
              </a:solidFill>
              <a:latin typeface="Bahnschrift" panose="020B0502040204020203" charset="0"/>
              <a:ea typeface="Lato" panose="020F0502020204030203"/>
              <a:cs typeface="Bahnschrift" panose="020B0502040204020203" charset="0"/>
              <a:sym typeface="Lato" panose="020F0502020204030203"/>
            </a:endParaRPr>
          </a:p>
        </p:txBody>
      </p:sp>
      <p:sp>
        <p:nvSpPr>
          <p:cNvPr id="251" name="Google Shape;251;p19"/>
          <p:cNvSpPr txBox="1"/>
          <p:nvPr/>
        </p:nvSpPr>
        <p:spPr>
          <a:xfrm>
            <a:off x="666750" y="855612"/>
            <a:ext cx="1152525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i="0" u="none" strike="noStrike" cap="none">
                <a:solidFill>
                  <a:srgbClr val="2E5090"/>
                </a:solidFill>
                <a:latin typeface="Bahnschrift" panose="020B0502040204020203" charset="0"/>
                <a:ea typeface="Poppins SemiBold" panose="00000600000000000000"/>
                <a:cs typeface="Bahnschrift" panose="020B0502040204020203" charset="0"/>
                <a:sym typeface="Poppins SemiBold" panose="00000600000000000000"/>
              </a:rPr>
              <a:t>Phương Pháp Nghiên Cứu</a:t>
            </a:r>
            <a:endParaRPr lang="en-US" sz="3600" b="0" i="0" u="none" strike="noStrike" cap="none">
              <a:solidFill>
                <a:srgbClr val="2E5090"/>
              </a:solidFill>
              <a:latin typeface="Bahnschrift" panose="020B0502040204020203" charset="0"/>
              <a:ea typeface="Poppins SemiBold" panose="00000600000000000000"/>
              <a:cs typeface="Bahnschrift" panose="020B0502040204020203" charset="0"/>
              <a:sym typeface="Poppins SemiBold" panose="00000600000000000000"/>
            </a:endParaRPr>
          </a:p>
        </p:txBody>
      </p:sp>
      <p:sp>
        <p:nvSpPr>
          <p:cNvPr id="252" name="Google Shape;252;p19"/>
          <p:cNvSpPr/>
          <p:nvPr/>
        </p:nvSpPr>
        <p:spPr>
          <a:xfrm>
            <a:off x="476250" y="855612"/>
            <a:ext cx="57150" cy="685800"/>
          </a:xfrm>
          <a:prstGeom prst="rect">
            <a:avLst/>
          </a:prstGeom>
          <a:solidFill>
            <a:srgbClr val="FF6B3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Bahnschrift" panose="020B0502040204020203" charset="0"/>
              <a:ea typeface="Calibri" panose="020F0502020204030204"/>
              <a:cs typeface="Bahnschrift" panose="020B0502040204020203" charset="0"/>
              <a:sym typeface="Calibri" panose="020F0502020204030204"/>
            </a:endParaRPr>
          </a:p>
        </p:txBody>
      </p:sp>
      <p:sp>
        <p:nvSpPr>
          <p:cNvPr id="5" name="Right Arrow 4"/>
          <p:cNvSpPr/>
          <p:nvPr>
            <p:custDataLst>
              <p:tags r:id="rId15"/>
            </p:custDataLst>
          </p:nvPr>
        </p:nvSpPr>
        <p:spPr>
          <a:xfrm>
            <a:off x="5847080" y="3651885"/>
            <a:ext cx="518160" cy="293370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GB" altLang="en-US"/>
          </a:p>
        </p:txBody>
      </p:sp>
      <p:sp>
        <p:nvSpPr>
          <p:cNvPr id="7" name="Right Arrow 6"/>
          <p:cNvSpPr/>
          <p:nvPr>
            <p:custDataLst>
              <p:tags r:id="rId16"/>
            </p:custDataLst>
          </p:nvPr>
        </p:nvSpPr>
        <p:spPr>
          <a:xfrm>
            <a:off x="8779510" y="3651885"/>
            <a:ext cx="528320" cy="293370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GB" altLang="en-US"/>
          </a:p>
        </p:txBody>
      </p:sp>
      <p:sp>
        <p:nvSpPr>
          <p:cNvPr id="8" name="Right Arrow 7"/>
          <p:cNvSpPr/>
          <p:nvPr>
            <p:custDataLst>
              <p:tags r:id="rId17"/>
            </p:custDataLst>
          </p:nvPr>
        </p:nvSpPr>
        <p:spPr>
          <a:xfrm>
            <a:off x="2945130" y="3651885"/>
            <a:ext cx="529590" cy="293370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GB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Google Shape;257;p20" descr="image.png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20"/>
          <p:cNvSpPr txBox="1"/>
          <p:nvPr/>
        </p:nvSpPr>
        <p:spPr>
          <a:xfrm>
            <a:off x="686435" y="3122414"/>
            <a:ext cx="5600700" cy="322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0" i="0" u="none" strike="noStrike" cap="none">
                <a:solidFill>
                  <a:srgbClr val="EF4444"/>
                </a:solidFill>
                <a:latin typeface="Bahnschrift" panose="020B0502040204020203" charset="0"/>
                <a:ea typeface="Poppins SemiBold" panose="00000600000000000000"/>
                <a:cs typeface="Bahnschrift" panose="020B0502040204020203" charset="0"/>
                <a:sym typeface="Poppins SemiBold" panose="00000600000000000000"/>
              </a:rPr>
              <a:t>Trước Xử Lý</a:t>
            </a:r>
            <a:endParaRPr lang="en-US" sz="2100" b="0" i="0" u="none" strike="noStrike" cap="none">
              <a:solidFill>
                <a:srgbClr val="EF4444"/>
              </a:solidFill>
              <a:latin typeface="Bahnschrift" panose="020B0502040204020203" charset="0"/>
              <a:ea typeface="Poppins SemiBold" panose="00000600000000000000"/>
              <a:cs typeface="Bahnschrift" panose="020B0502040204020203" charset="0"/>
              <a:sym typeface="Poppins SemiBold" panose="00000600000000000000"/>
            </a:endParaRPr>
          </a:p>
        </p:txBody>
      </p:sp>
      <p:sp>
        <p:nvSpPr>
          <p:cNvPr id="259" name="Google Shape;259;p20"/>
          <p:cNvSpPr txBox="1"/>
          <p:nvPr/>
        </p:nvSpPr>
        <p:spPr>
          <a:xfrm>
            <a:off x="6544310" y="2913905"/>
            <a:ext cx="5600700" cy="400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0" i="0" u="none" strike="noStrike" cap="none">
                <a:solidFill>
                  <a:srgbClr val="4ECDC4"/>
                </a:solidFill>
                <a:latin typeface="Bahnschrift" panose="020B0502040204020203" charset="0"/>
                <a:ea typeface="Poppins SemiBold" panose="00000600000000000000"/>
                <a:cs typeface="Bahnschrift" panose="020B0502040204020203" charset="0"/>
                <a:sym typeface="Poppins SemiBold" panose="00000600000000000000"/>
              </a:rPr>
              <a:t>Sau Xử Lý</a:t>
            </a:r>
            <a:endParaRPr lang="en-US" sz="2100" b="0" i="0" u="none" strike="noStrike" cap="none">
              <a:solidFill>
                <a:srgbClr val="4ECDC4"/>
              </a:solidFill>
              <a:latin typeface="Bahnschrift" panose="020B0502040204020203" charset="0"/>
              <a:ea typeface="Poppins SemiBold" panose="00000600000000000000"/>
              <a:cs typeface="Bahnschrift" panose="020B0502040204020203" charset="0"/>
              <a:sym typeface="Poppins SemiBold" panose="00000600000000000000"/>
            </a:endParaRPr>
          </a:p>
        </p:txBody>
      </p:sp>
      <p:sp>
        <p:nvSpPr>
          <p:cNvPr id="260" name="Google Shape;260;p20"/>
          <p:cNvSpPr txBox="1"/>
          <p:nvPr/>
        </p:nvSpPr>
        <p:spPr>
          <a:xfrm>
            <a:off x="1019810" y="3674864"/>
            <a:ext cx="5000625" cy="274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Missing values check</a:t>
            </a:r>
            <a:endParaRPr lang="en-US" sz="1350" b="0" i="0" u="none" strike="noStrike" cap="none">
              <a:solidFill>
                <a:srgbClr val="4A5568"/>
              </a:solidFill>
              <a:latin typeface="Bahnschrift" panose="020B0502040204020203" charset="0"/>
              <a:ea typeface="Lato" panose="020F0502020204030203"/>
              <a:cs typeface="Bahnschrift" panose="020B0502040204020203" charset="0"/>
              <a:sym typeface="Lato" panose="020F0502020204030203"/>
            </a:endParaRPr>
          </a:p>
        </p:txBody>
      </p:sp>
      <p:sp>
        <p:nvSpPr>
          <p:cNvPr id="261" name="Google Shape;261;p20"/>
          <p:cNvSpPr txBox="1"/>
          <p:nvPr/>
        </p:nvSpPr>
        <p:spPr>
          <a:xfrm>
            <a:off x="1019810" y="4092029"/>
            <a:ext cx="5000625" cy="274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Duplicate records</a:t>
            </a:r>
            <a:endParaRPr lang="en-US" sz="1350" b="0" i="0" u="none" strike="noStrike" cap="none">
              <a:solidFill>
                <a:srgbClr val="4A5568"/>
              </a:solidFill>
              <a:latin typeface="Bahnschrift" panose="020B0502040204020203" charset="0"/>
              <a:ea typeface="Lato" panose="020F0502020204030203"/>
              <a:cs typeface="Bahnschrift" panose="020B0502040204020203" charset="0"/>
              <a:sym typeface="Lato" panose="020F0502020204030203"/>
            </a:endParaRPr>
          </a:p>
        </p:txBody>
      </p:sp>
      <p:sp>
        <p:nvSpPr>
          <p:cNvPr id="262" name="Google Shape;262;p20"/>
          <p:cNvSpPr txBox="1"/>
          <p:nvPr/>
        </p:nvSpPr>
        <p:spPr>
          <a:xfrm>
            <a:off x="1019810" y="4509194"/>
            <a:ext cx="5000625" cy="274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Raw date formats</a:t>
            </a:r>
            <a:endParaRPr lang="en-US" sz="1350" b="0" i="0" u="none" strike="noStrike" cap="none">
              <a:solidFill>
                <a:srgbClr val="4A5568"/>
              </a:solidFill>
              <a:latin typeface="Bahnschrift" panose="020B0502040204020203" charset="0"/>
              <a:ea typeface="Lato" panose="020F0502020204030203"/>
              <a:cs typeface="Bahnschrift" panose="020B0502040204020203" charset="0"/>
              <a:sym typeface="Lato" panose="020F0502020204030203"/>
            </a:endParaRPr>
          </a:p>
        </p:txBody>
      </p:sp>
      <p:sp>
        <p:nvSpPr>
          <p:cNvPr id="263" name="Google Shape;263;p20"/>
          <p:cNvSpPr txBox="1"/>
          <p:nvPr/>
        </p:nvSpPr>
        <p:spPr>
          <a:xfrm>
            <a:off x="1019810" y="4926359"/>
            <a:ext cx="5000625" cy="274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Limited 10 columns</a:t>
            </a:r>
            <a:endParaRPr lang="en-US" sz="1350" b="0" i="0" u="none" strike="noStrike" cap="none">
              <a:solidFill>
                <a:srgbClr val="4A5568"/>
              </a:solidFill>
              <a:latin typeface="Bahnschrift" panose="020B0502040204020203" charset="0"/>
              <a:ea typeface="Lato" panose="020F0502020204030203"/>
              <a:cs typeface="Bahnschrift" panose="020B0502040204020203" charset="0"/>
              <a:sym typeface="Lato" panose="020F0502020204030203"/>
            </a:endParaRPr>
          </a:p>
        </p:txBody>
      </p:sp>
      <p:sp>
        <p:nvSpPr>
          <p:cNvPr id="264" name="Google Shape;264;p20"/>
          <p:cNvSpPr txBox="1"/>
          <p:nvPr/>
        </p:nvSpPr>
        <p:spPr>
          <a:xfrm>
            <a:off x="6877685" y="3466355"/>
            <a:ext cx="5000625" cy="274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Cleaned &amp; Verified</a:t>
            </a:r>
            <a:endParaRPr lang="en-US" sz="1350" b="0" i="0" u="none" strike="noStrike" cap="none">
              <a:solidFill>
                <a:srgbClr val="4A5568"/>
              </a:solidFill>
              <a:latin typeface="Bahnschrift" panose="020B0502040204020203" charset="0"/>
              <a:ea typeface="Lato" panose="020F0502020204030203"/>
              <a:cs typeface="Bahnschrift" panose="020B0502040204020203" charset="0"/>
              <a:sym typeface="Lato" panose="020F0502020204030203"/>
            </a:endParaRPr>
          </a:p>
        </p:txBody>
      </p:sp>
      <p:sp>
        <p:nvSpPr>
          <p:cNvPr id="265" name="Google Shape;265;p20"/>
          <p:cNvSpPr txBox="1"/>
          <p:nvPr/>
        </p:nvSpPr>
        <p:spPr>
          <a:xfrm>
            <a:off x="6877685" y="3883521"/>
            <a:ext cx="5000625" cy="274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1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New Features:</a:t>
            </a:r>
            <a:r>
              <a:rPr lang="en-US" sz="1350" b="0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 total_amount</a:t>
            </a:r>
            <a:endParaRPr lang="en-US" sz="1350" b="0" i="0" u="none" strike="noStrike" cap="none">
              <a:solidFill>
                <a:srgbClr val="4A5568"/>
              </a:solidFill>
              <a:latin typeface="Bahnschrift" panose="020B0502040204020203" charset="0"/>
              <a:ea typeface="Lato" panose="020F0502020204030203"/>
              <a:cs typeface="Bahnschrift" panose="020B0502040204020203" charset="0"/>
              <a:sym typeface="Lato" panose="020F0502020204030203"/>
            </a:endParaRPr>
          </a:p>
        </p:txBody>
      </p:sp>
      <p:sp>
        <p:nvSpPr>
          <p:cNvPr id="266" name="Google Shape;266;p20"/>
          <p:cNvSpPr txBox="1"/>
          <p:nvPr/>
        </p:nvSpPr>
        <p:spPr>
          <a:xfrm>
            <a:off x="6877685" y="4300686"/>
            <a:ext cx="5000625" cy="274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1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RFM:</a:t>
            </a:r>
            <a:r>
              <a:rPr lang="en-US" sz="1350" b="0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 Recency, Frequency, Monetary</a:t>
            </a:r>
            <a:endParaRPr lang="en-US" sz="1350" b="0" i="0" u="none" strike="noStrike" cap="none">
              <a:solidFill>
                <a:srgbClr val="4A5568"/>
              </a:solidFill>
              <a:latin typeface="Bahnschrift" panose="020B0502040204020203" charset="0"/>
              <a:ea typeface="Lato" panose="020F0502020204030203"/>
              <a:cs typeface="Bahnschrift" panose="020B0502040204020203" charset="0"/>
              <a:sym typeface="Lato" panose="020F0502020204030203"/>
            </a:endParaRPr>
          </a:p>
        </p:txBody>
      </p:sp>
      <p:sp>
        <p:nvSpPr>
          <p:cNvPr id="267" name="Google Shape;267;p20"/>
          <p:cNvSpPr txBox="1"/>
          <p:nvPr/>
        </p:nvSpPr>
        <p:spPr>
          <a:xfrm>
            <a:off x="6877685" y="4717851"/>
            <a:ext cx="5000625" cy="274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1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Time:</a:t>
            </a:r>
            <a:r>
              <a:rPr lang="en-US" sz="1350" b="0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 Year, Month, Hour, Day</a:t>
            </a:r>
            <a:endParaRPr lang="en-US" sz="1350" b="0" i="0" u="none" strike="noStrike" cap="none">
              <a:solidFill>
                <a:srgbClr val="4A5568"/>
              </a:solidFill>
              <a:latin typeface="Bahnschrift" panose="020B0502040204020203" charset="0"/>
              <a:ea typeface="Lato" panose="020F0502020204030203"/>
              <a:cs typeface="Bahnschrift" panose="020B0502040204020203" charset="0"/>
              <a:sym typeface="Lato" panose="020F0502020204030203"/>
            </a:endParaRPr>
          </a:p>
        </p:txBody>
      </p:sp>
      <p:sp>
        <p:nvSpPr>
          <p:cNvPr id="268" name="Google Shape;268;p20"/>
          <p:cNvSpPr txBox="1"/>
          <p:nvPr/>
        </p:nvSpPr>
        <p:spPr>
          <a:xfrm>
            <a:off x="6877685" y="5135016"/>
            <a:ext cx="5000625" cy="274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1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Age Group:</a:t>
            </a:r>
            <a:r>
              <a:rPr lang="en-US" sz="1350" b="0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 Teen to Senior</a:t>
            </a:r>
            <a:endParaRPr lang="en-US" sz="1350" b="0" i="0" u="none" strike="noStrike" cap="none">
              <a:solidFill>
                <a:srgbClr val="4A5568"/>
              </a:solidFill>
              <a:latin typeface="Bahnschrift" panose="020B0502040204020203" charset="0"/>
              <a:ea typeface="Lato" panose="020F0502020204030203"/>
              <a:cs typeface="Bahnschrift" panose="020B0502040204020203" charset="0"/>
              <a:sym typeface="Lato" panose="020F0502020204030203"/>
            </a:endParaRPr>
          </a:p>
        </p:txBody>
      </p:sp>
      <p:pic>
        <p:nvPicPr>
          <p:cNvPr id="269" name="Google Shape;269;p20" descr="image.png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686435" y="3708201"/>
            <a:ext cx="152400" cy="21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20" descr="image.png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686435" y="4125366"/>
            <a:ext cx="152400" cy="21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20" descr="image.png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686435" y="4542532"/>
            <a:ext cx="152400" cy="21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20" descr="image.png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686435" y="4959697"/>
            <a:ext cx="152400" cy="21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20" descr="image.png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6544310" y="3499693"/>
            <a:ext cx="180975" cy="21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20" descr="image.png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6544310" y="3916858"/>
            <a:ext cx="180975" cy="21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20" descr="image.png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6544310" y="4334023"/>
            <a:ext cx="180975" cy="21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20" descr="image.png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6544310" y="4751189"/>
            <a:ext cx="180975" cy="21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20" descr="image.png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6544310" y="5168354"/>
            <a:ext cx="180975" cy="219075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20"/>
          <p:cNvSpPr txBox="1"/>
          <p:nvPr/>
        </p:nvSpPr>
        <p:spPr>
          <a:xfrm>
            <a:off x="666750" y="855612"/>
            <a:ext cx="1152525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i="0" u="none" strike="noStrike" cap="none">
                <a:solidFill>
                  <a:srgbClr val="2E5090"/>
                </a:solidFill>
                <a:latin typeface="Bahnschrift" panose="020B0502040204020203" charset="0"/>
                <a:ea typeface="Poppins SemiBold" panose="00000600000000000000"/>
                <a:cs typeface="Bahnschrift" panose="020B0502040204020203" charset="0"/>
                <a:sym typeface="Poppins SemiBold" panose="00000600000000000000"/>
              </a:rPr>
              <a:t>Tiền Xử Lý Dữ Liệu</a:t>
            </a:r>
            <a:endParaRPr lang="en-US" sz="3600" b="0" i="0" u="none" strike="noStrike" cap="none">
              <a:solidFill>
                <a:srgbClr val="2E5090"/>
              </a:solidFill>
              <a:latin typeface="Bahnschrift" panose="020B0502040204020203" charset="0"/>
              <a:ea typeface="Poppins SemiBold" panose="00000600000000000000"/>
              <a:cs typeface="Bahnschrift" panose="020B0502040204020203" charset="0"/>
              <a:sym typeface="Poppins SemiBold" panose="00000600000000000000"/>
            </a:endParaRPr>
          </a:p>
        </p:txBody>
      </p:sp>
      <p:sp>
        <p:nvSpPr>
          <p:cNvPr id="279" name="Google Shape;279;p20"/>
          <p:cNvSpPr/>
          <p:nvPr/>
        </p:nvSpPr>
        <p:spPr>
          <a:xfrm>
            <a:off x="476250" y="855612"/>
            <a:ext cx="57150" cy="685800"/>
          </a:xfrm>
          <a:prstGeom prst="rect">
            <a:avLst/>
          </a:prstGeom>
          <a:solidFill>
            <a:srgbClr val="FF6B3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Bahnschrift" panose="020B0502040204020203" charset="0"/>
              <a:ea typeface="Calibri" panose="020F0502020204030204"/>
              <a:cs typeface="Bahnschrift" panose="020B0502040204020203" charset="0"/>
              <a:sym typeface="Calibri" panose="020F050202020403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tags/tag1.xml><?xml version="1.0" encoding="utf-8"?>
<p:tagLst xmlns:p="http://schemas.openxmlformats.org/presentationml/2006/main">
  <p:tag name="KSO_WM_DIAGRAM_VIRTUALLY_FRAME" val="{&quot;height&quot;:250.7,&quot;left&quot;:64.5,&quot;top&quot;:182,&quot;width&quot;:688.5}"/>
</p:tagLst>
</file>

<file path=ppt/tags/tag10.xml><?xml version="1.0" encoding="utf-8"?>
<p:tagLst xmlns:p="http://schemas.openxmlformats.org/presentationml/2006/main">
  <p:tag name="KSO_WM_DIAGRAM_VIRTUALLY_FRAME" val="{&quot;height&quot;:225.05,&quot;left&quot;:64.5,&quot;top&quot;:201.37496062992122,&quot;width&quot;:386.80070866141733}"/>
</p:tagLst>
</file>

<file path=ppt/tags/tag100.xml><?xml version="1.0" encoding="utf-8"?>
<p:tagLst xmlns:p="http://schemas.openxmlformats.org/presentationml/2006/main">
  <p:tag name="KSO_WM_DIAGRAM_VIRTUALLY_FRAME" val="{&quot;height&quot;:482.6,&quot;left&quot;:37.45,&quot;top&quot;:19,&quot;width&quot;:879.6}"/>
</p:tagLst>
</file>

<file path=ppt/tags/tag101.xml><?xml version="1.0" encoding="utf-8"?>
<p:tagLst xmlns:p="http://schemas.openxmlformats.org/presentationml/2006/main">
  <p:tag name="KSO_WM_DIAGRAM_VIRTUALLY_FRAME" val="{&quot;height&quot;:482.6,&quot;left&quot;:37.45,&quot;top&quot;:19,&quot;width&quot;:879.6}"/>
</p:tagLst>
</file>

<file path=ppt/tags/tag102.xml><?xml version="1.0" encoding="utf-8"?>
<p:tagLst xmlns:p="http://schemas.openxmlformats.org/presentationml/2006/main">
  <p:tag name="KSO_WM_DIAGRAM_VIRTUALLY_FRAME" val="{&quot;height&quot;:482.6,&quot;left&quot;:37.45,&quot;top&quot;:19,&quot;width&quot;:879.6}"/>
</p:tagLst>
</file>

<file path=ppt/tags/tag103.xml><?xml version="1.0" encoding="utf-8"?>
<p:tagLst xmlns:p="http://schemas.openxmlformats.org/presentationml/2006/main">
  <p:tag name="KSO_WM_DIAGRAM_VIRTUALLY_FRAME" val="{&quot;height&quot;:482.6,&quot;left&quot;:37.45,&quot;top&quot;:19,&quot;width&quot;:879.6}"/>
</p:tagLst>
</file>

<file path=ppt/tags/tag11.xml><?xml version="1.0" encoding="utf-8"?>
<p:tagLst xmlns:p="http://schemas.openxmlformats.org/presentationml/2006/main">
  <p:tag name="KSO_WM_DIAGRAM_VIRTUALLY_FRAME" val="{&quot;height&quot;:225.05,&quot;left&quot;:64.5,&quot;top&quot;:201.37496062992122,&quot;width&quot;:386.80070866141733}"/>
</p:tagLst>
</file>

<file path=ppt/tags/tag12.xml><?xml version="1.0" encoding="utf-8"?>
<p:tagLst xmlns:p="http://schemas.openxmlformats.org/presentationml/2006/main">
  <p:tag name="KSO_WM_DIAGRAM_VIRTUALLY_FRAME" val="{&quot;height&quot;:225.05,&quot;left&quot;:64.5,&quot;top&quot;:201.37496062992122,&quot;width&quot;:386.80070866141733}"/>
</p:tagLst>
</file>

<file path=ppt/tags/tag13.xml><?xml version="1.0" encoding="utf-8"?>
<p:tagLst xmlns:p="http://schemas.openxmlformats.org/presentationml/2006/main">
  <p:tag name="KSO_WM_DIAGRAM_VIRTUALLY_FRAME" val="{&quot;height&quot;:250.7,&quot;left&quot;:64.5,&quot;top&quot;:182,&quot;width&quot;:688.5}"/>
</p:tagLst>
</file>

<file path=ppt/tags/tag14.xml><?xml version="1.0" encoding="utf-8"?>
<p:tagLst xmlns:p="http://schemas.openxmlformats.org/presentationml/2006/main">
  <p:tag name="KSO_WM_DIAGRAM_VIRTUALLY_FRAME" val="{&quot;height&quot;:250.7,&quot;left&quot;:64.5,&quot;top&quot;:182,&quot;width&quot;:688.5}"/>
</p:tagLst>
</file>

<file path=ppt/tags/tag15.xml><?xml version="1.0" encoding="utf-8"?>
<p:tagLst xmlns:p="http://schemas.openxmlformats.org/presentationml/2006/main">
  <p:tag name="KSO_WM_DIAGRAM_VIRTUALLY_FRAME" val="{&quot;height&quot;:250.7,&quot;left&quot;:64.5,&quot;top&quot;:182,&quot;width&quot;:688.5}"/>
</p:tagLst>
</file>

<file path=ppt/tags/tag16.xml><?xml version="1.0" encoding="utf-8"?>
<p:tagLst xmlns:p="http://schemas.openxmlformats.org/presentationml/2006/main">
  <p:tag name="KSO_WM_DIAGRAM_VIRTUALLY_FRAME" val="{&quot;height&quot;:250.7,&quot;left&quot;:64.5,&quot;top&quot;:182,&quot;width&quot;:688.5}"/>
</p:tagLst>
</file>

<file path=ppt/tags/tag17.xml><?xml version="1.0" encoding="utf-8"?>
<p:tagLst xmlns:p="http://schemas.openxmlformats.org/presentationml/2006/main">
  <p:tag name="KSO_WM_DIAGRAM_VIRTUALLY_FRAME" val="{&quot;height&quot;:250.7,&quot;left&quot;:64.5,&quot;top&quot;:182,&quot;width&quot;:688.5}"/>
</p:tagLst>
</file>

<file path=ppt/tags/tag18.xml><?xml version="1.0" encoding="utf-8"?>
<p:tagLst xmlns:p="http://schemas.openxmlformats.org/presentationml/2006/main">
  <p:tag name="KSO_WM_DIAGRAM_VIRTUALLY_FRAME" val="{&quot;height&quot;:250.7,&quot;left&quot;:64.5,&quot;top&quot;:182,&quot;width&quot;:688.5}"/>
</p:tagLst>
</file>

<file path=ppt/tags/tag19.xml><?xml version="1.0" encoding="utf-8"?>
<p:tagLst xmlns:p="http://schemas.openxmlformats.org/presentationml/2006/main">
  <p:tag name="KSO_WM_DIAGRAM_VIRTUALLY_FRAME" val="{&quot;height&quot;:250.7,&quot;left&quot;:64.5,&quot;top&quot;:182,&quot;width&quot;:688.5}"/>
</p:tagLst>
</file>

<file path=ppt/tags/tag2.xml><?xml version="1.0" encoding="utf-8"?>
<p:tagLst xmlns:p="http://schemas.openxmlformats.org/presentationml/2006/main">
  <p:tag name="KSO_WM_DIAGRAM_VIRTUALLY_FRAME" val="{&quot;height&quot;:250.7,&quot;left&quot;:64.5,&quot;top&quot;:182,&quot;width&quot;:688.5}"/>
</p:tagLst>
</file>

<file path=ppt/tags/tag20.xml><?xml version="1.0" encoding="utf-8"?>
<p:tagLst xmlns:p="http://schemas.openxmlformats.org/presentationml/2006/main">
  <p:tag name="KSO_WM_DIAGRAM_VIRTUALLY_FRAME" val="{&quot;height&quot;:250.7,&quot;left&quot;:64.5,&quot;top&quot;:182,&quot;width&quot;:688.5}"/>
</p:tagLst>
</file>

<file path=ppt/tags/tag21.xml><?xml version="1.0" encoding="utf-8"?>
<p:tagLst xmlns:p="http://schemas.openxmlformats.org/presentationml/2006/main">
  <p:tag name="KSO_WM_DIAGRAM_VIRTUALLY_FRAME" val="{&quot;height&quot;:250.7,&quot;left&quot;:64.5,&quot;top&quot;:182,&quot;width&quot;:688.5}"/>
</p:tagLst>
</file>

<file path=ppt/tags/tag22.xml><?xml version="1.0" encoding="utf-8"?>
<p:tagLst xmlns:p="http://schemas.openxmlformats.org/presentationml/2006/main">
  <p:tag name="KSO_WM_DIAGRAM_VIRTUALLY_FRAME" val="{&quot;height&quot;:250.7,&quot;left&quot;:64.5,&quot;top&quot;:182,&quot;width&quot;:688.5}"/>
</p:tagLst>
</file>

<file path=ppt/tags/tag23.xml><?xml version="1.0" encoding="utf-8"?>
<p:tagLst xmlns:p="http://schemas.openxmlformats.org/presentationml/2006/main">
  <p:tag name="KSO_WM_DIAGRAM_VIRTUALLY_FRAME" val="{&quot;height&quot;:250.7,&quot;left&quot;:64.5,&quot;top&quot;:182,&quot;width&quot;:688.5}"/>
</p:tagLst>
</file>

<file path=ppt/tags/tag24.xml><?xml version="1.0" encoding="utf-8"?>
<p:tagLst xmlns:p="http://schemas.openxmlformats.org/presentationml/2006/main">
  <p:tag name="KSO_WM_DIAGRAM_VIRTUALLY_FRAME" val="{&quot;height&quot;:250.7,&quot;left&quot;:64.5,&quot;top&quot;:182,&quot;width&quot;:688.5}"/>
</p:tagLst>
</file>

<file path=ppt/tags/tag25.xml><?xml version="1.0" encoding="utf-8"?>
<p:tagLst xmlns:p="http://schemas.openxmlformats.org/presentationml/2006/main">
  <p:tag name="KSO_WM_DIAGRAM_VIRTUALLY_FRAME" val="{&quot;height&quot;:250.7,&quot;left&quot;:64.5,&quot;top&quot;:182,&quot;width&quot;:688.5}"/>
</p:tagLst>
</file>

<file path=ppt/tags/tag26.xml><?xml version="1.0" encoding="utf-8"?>
<p:tagLst xmlns:p="http://schemas.openxmlformats.org/presentationml/2006/main">
  <p:tag name="KSO_WM_DIAGRAM_VIRTUALLY_FRAME" val="{&quot;height&quot;:250.7,&quot;left&quot;:64.5,&quot;top&quot;:182,&quot;width&quot;:688.5}"/>
</p:tagLst>
</file>

<file path=ppt/tags/tag27.xml><?xml version="1.0" encoding="utf-8"?>
<p:tagLst xmlns:p="http://schemas.openxmlformats.org/presentationml/2006/main">
  <p:tag name="KSO_WM_DIAGRAM_VIRTUALLY_FRAME" val="{&quot;height&quot;:250.7,&quot;left&quot;:64.5,&quot;top&quot;:182,&quot;width&quot;:688.5}"/>
</p:tagLst>
</file>

<file path=ppt/tags/tag28.xml><?xml version="1.0" encoding="utf-8"?>
<p:tagLst xmlns:p="http://schemas.openxmlformats.org/presentationml/2006/main">
  <p:tag name="KSO_WM_DIAGRAM_VIRTUALLY_FRAME" val="{&quot;height&quot;:250.7,&quot;left&quot;:64.5,&quot;top&quot;:182,&quot;width&quot;:688.5}"/>
</p:tagLst>
</file>

<file path=ppt/tags/tag29.xml><?xml version="1.0" encoding="utf-8"?>
<p:tagLst xmlns:p="http://schemas.openxmlformats.org/presentationml/2006/main">
  <p:tag name="KSO_WM_DIAGRAM_VIRTUALLY_FRAME" val="{&quot;height&quot;:280.85,&quot;left&quot;:37.45,&quot;top&quot;:184.65,&quot;width&quot;:879.6}"/>
</p:tagLst>
</file>

<file path=ppt/tags/tag3.xml><?xml version="1.0" encoding="utf-8"?>
<p:tagLst xmlns:p="http://schemas.openxmlformats.org/presentationml/2006/main">
  <p:tag name="KSO_WM_DIAGRAM_VIRTUALLY_FRAME" val="{&quot;height&quot;:250.7,&quot;left&quot;:64.5,&quot;top&quot;:182,&quot;width&quot;:688.5}"/>
</p:tagLst>
</file>

<file path=ppt/tags/tag30.xml><?xml version="1.0" encoding="utf-8"?>
<p:tagLst xmlns:p="http://schemas.openxmlformats.org/presentationml/2006/main">
  <p:tag name="KSO_WM_DIAGRAM_VIRTUALLY_FRAME" val="{&quot;height&quot;:280.85,&quot;left&quot;:37.45,&quot;top&quot;:184.65,&quot;width&quot;:879.6}"/>
</p:tagLst>
</file>

<file path=ppt/tags/tag31.xml><?xml version="1.0" encoding="utf-8"?>
<p:tagLst xmlns:p="http://schemas.openxmlformats.org/presentationml/2006/main">
  <p:tag name="KSO_WM_DIAGRAM_VIRTUALLY_FRAME" val="{&quot;height&quot;:280.85,&quot;left&quot;:37.45,&quot;top&quot;:184.65,&quot;width&quot;:879.6}"/>
</p:tagLst>
</file>

<file path=ppt/tags/tag32.xml><?xml version="1.0" encoding="utf-8"?>
<p:tagLst xmlns:p="http://schemas.openxmlformats.org/presentationml/2006/main">
  <p:tag name="KSO_WM_DIAGRAM_VIRTUALLY_FRAME" val="{&quot;height&quot;:280.85,&quot;left&quot;:37.45,&quot;top&quot;:184.65,&quot;width&quot;:879.6}"/>
</p:tagLst>
</file>

<file path=ppt/tags/tag33.xml><?xml version="1.0" encoding="utf-8"?>
<p:tagLst xmlns:p="http://schemas.openxmlformats.org/presentationml/2006/main">
  <p:tag name="KSO_WM_DIAGRAM_VIRTUALLY_FRAME" val="{&quot;height&quot;:280.85,&quot;left&quot;:37.45,&quot;top&quot;:184.65,&quot;width&quot;:879.6}"/>
</p:tagLst>
</file>

<file path=ppt/tags/tag34.xml><?xml version="1.0" encoding="utf-8"?>
<p:tagLst xmlns:p="http://schemas.openxmlformats.org/presentationml/2006/main">
  <p:tag name="KSO_WM_DIAGRAM_VIRTUALLY_FRAME" val="{&quot;height&quot;:280.85,&quot;left&quot;:37.45,&quot;top&quot;:184.65,&quot;width&quot;:879.6}"/>
</p:tagLst>
</file>

<file path=ppt/tags/tag35.xml><?xml version="1.0" encoding="utf-8"?>
<p:tagLst xmlns:p="http://schemas.openxmlformats.org/presentationml/2006/main">
  <p:tag name="KSO_WM_DIAGRAM_VIRTUALLY_FRAME" val="{&quot;height&quot;:280.85,&quot;left&quot;:37.45,&quot;top&quot;:184.65,&quot;width&quot;:879.6}"/>
</p:tagLst>
</file>

<file path=ppt/tags/tag36.xml><?xml version="1.0" encoding="utf-8"?>
<p:tagLst xmlns:p="http://schemas.openxmlformats.org/presentationml/2006/main">
  <p:tag name="KSO_WM_DIAGRAM_VIRTUALLY_FRAME" val="{&quot;height&quot;:280.85,&quot;left&quot;:37.45,&quot;top&quot;:184.65,&quot;width&quot;:879.6}"/>
</p:tagLst>
</file>

<file path=ppt/tags/tag37.xml><?xml version="1.0" encoding="utf-8"?>
<p:tagLst xmlns:p="http://schemas.openxmlformats.org/presentationml/2006/main">
  <p:tag name="KSO_WM_DIAGRAM_VIRTUALLY_FRAME" val="{&quot;height&quot;:280.85,&quot;left&quot;:37.45,&quot;top&quot;:184.65,&quot;width&quot;:879.6}"/>
</p:tagLst>
</file>

<file path=ppt/tags/tag38.xml><?xml version="1.0" encoding="utf-8"?>
<p:tagLst xmlns:p="http://schemas.openxmlformats.org/presentationml/2006/main">
  <p:tag name="KSO_WM_DIAGRAM_VIRTUALLY_FRAME" val="{&quot;height&quot;:280.85,&quot;left&quot;:37.45,&quot;top&quot;:184.65,&quot;width&quot;:879.6}"/>
</p:tagLst>
</file>

<file path=ppt/tags/tag39.xml><?xml version="1.0" encoding="utf-8"?>
<p:tagLst xmlns:p="http://schemas.openxmlformats.org/presentationml/2006/main">
  <p:tag name="KSO_WM_DIAGRAM_VIRTUALLY_FRAME" val="{&quot;height&quot;:280.85,&quot;left&quot;:37.45,&quot;top&quot;:184.65,&quot;width&quot;:879.6}"/>
</p:tagLst>
</file>

<file path=ppt/tags/tag4.xml><?xml version="1.0" encoding="utf-8"?>
<p:tagLst xmlns:p="http://schemas.openxmlformats.org/presentationml/2006/main">
  <p:tag name="KSO_WM_DIAGRAM_VIRTUALLY_FRAME" val="{&quot;height&quot;:250.7,&quot;left&quot;:64.5,&quot;top&quot;:182,&quot;width&quot;:688.5}"/>
</p:tagLst>
</file>

<file path=ppt/tags/tag40.xml><?xml version="1.0" encoding="utf-8"?>
<p:tagLst xmlns:p="http://schemas.openxmlformats.org/presentationml/2006/main">
  <p:tag name="KSO_WM_DIAGRAM_VIRTUALLY_FRAME" val="{&quot;height&quot;:280.85,&quot;left&quot;:37.45,&quot;top&quot;:184.65,&quot;width&quot;:879.6}"/>
</p:tagLst>
</file>

<file path=ppt/tags/tag41.xml><?xml version="1.0" encoding="utf-8"?>
<p:tagLst xmlns:p="http://schemas.openxmlformats.org/presentationml/2006/main">
  <p:tag name="KSO_WM_DIAGRAM_VIRTUALLY_FRAME" val="{&quot;height&quot;:243.85629921259843,&quot;left&quot;:37.5,&quot;top&quot;:235.5937007874016,&quot;width&quot;:885}"/>
</p:tagLst>
</file>

<file path=ppt/tags/tag42.xml><?xml version="1.0" encoding="utf-8"?>
<p:tagLst xmlns:p="http://schemas.openxmlformats.org/presentationml/2006/main">
  <p:tag name="KSO_WM_DIAGRAM_VIRTUALLY_FRAME" val="{&quot;height&quot;:243.85629921259843,&quot;left&quot;:37.5,&quot;top&quot;:235.5937007874016,&quot;width&quot;:885}"/>
</p:tagLst>
</file>

<file path=ppt/tags/tag43.xml><?xml version="1.0" encoding="utf-8"?>
<p:tagLst xmlns:p="http://schemas.openxmlformats.org/presentationml/2006/main">
  <p:tag name="KSO_WM_DIAGRAM_VIRTUALLY_FRAME" val="{&quot;height&quot;:243.85629921259843,&quot;left&quot;:37.5,&quot;top&quot;:235.5937007874016,&quot;width&quot;:885}"/>
</p:tagLst>
</file>

<file path=ppt/tags/tag44.xml><?xml version="1.0" encoding="utf-8"?>
<p:tagLst xmlns:p="http://schemas.openxmlformats.org/presentationml/2006/main">
  <p:tag name="KSO_WM_DIAGRAM_VIRTUALLY_FRAME" val="{&quot;height&quot;:243.85629921259843,&quot;left&quot;:37.5,&quot;top&quot;:235.5937007874016,&quot;width&quot;:885}"/>
</p:tagLst>
</file>

<file path=ppt/tags/tag45.xml><?xml version="1.0" encoding="utf-8"?>
<p:tagLst xmlns:p="http://schemas.openxmlformats.org/presentationml/2006/main">
  <p:tag name="KSO_WM_DIAGRAM_VIRTUALLY_FRAME" val="{&quot;height&quot;:243.85629921259843,&quot;left&quot;:37.5,&quot;top&quot;:235.5937007874016,&quot;width&quot;:885}"/>
</p:tagLst>
</file>

<file path=ppt/tags/tag46.xml><?xml version="1.0" encoding="utf-8"?>
<p:tagLst xmlns:p="http://schemas.openxmlformats.org/presentationml/2006/main">
  <p:tag name="KSO_WM_DIAGRAM_VIRTUALLY_FRAME" val="{&quot;height&quot;:243.85629921259843,&quot;left&quot;:37.5,&quot;top&quot;:235.5937007874016,&quot;width&quot;:885}"/>
</p:tagLst>
</file>

<file path=ppt/tags/tag47.xml><?xml version="1.0" encoding="utf-8"?>
<p:tagLst xmlns:p="http://schemas.openxmlformats.org/presentationml/2006/main">
  <p:tag name="KSO_WM_DIAGRAM_VIRTUALLY_FRAME" val="{&quot;height&quot;:243.85629921259843,&quot;left&quot;:37.5,&quot;top&quot;:235.5937007874016,&quot;width&quot;:885}"/>
</p:tagLst>
</file>

<file path=ppt/tags/tag48.xml><?xml version="1.0" encoding="utf-8"?>
<p:tagLst xmlns:p="http://schemas.openxmlformats.org/presentationml/2006/main">
  <p:tag name="KSO_WM_DIAGRAM_VIRTUALLY_FRAME" val="{&quot;height&quot;:243.85629921259843,&quot;left&quot;:37.5,&quot;top&quot;:235.5937007874016,&quot;width&quot;:885}"/>
</p:tagLst>
</file>

<file path=ppt/tags/tag49.xml><?xml version="1.0" encoding="utf-8"?>
<p:tagLst xmlns:p="http://schemas.openxmlformats.org/presentationml/2006/main">
  <p:tag name="KSO_WM_DIAGRAM_VIRTUALLY_FRAME" val="{&quot;height&quot;:243.85629921259843,&quot;left&quot;:37.5,&quot;top&quot;:235.5937007874016,&quot;width&quot;:885}"/>
</p:tagLst>
</file>

<file path=ppt/tags/tag5.xml><?xml version="1.0" encoding="utf-8"?>
<p:tagLst xmlns:p="http://schemas.openxmlformats.org/presentationml/2006/main">
  <p:tag name="KSO_WM_DIAGRAM_VIRTUALLY_FRAME" val="{&quot;height&quot;:225.05,&quot;left&quot;:64.5,&quot;top&quot;:201.37496062992122,&quot;width&quot;:386.80070866141733}"/>
</p:tagLst>
</file>

<file path=ppt/tags/tag50.xml><?xml version="1.0" encoding="utf-8"?>
<p:tagLst xmlns:p="http://schemas.openxmlformats.org/presentationml/2006/main">
  <p:tag name="KSO_WM_DIAGRAM_VIRTUALLY_FRAME" val="{&quot;height&quot;:243.85629921259843,&quot;left&quot;:37.5,&quot;top&quot;:235.5937007874016,&quot;width&quot;:885}"/>
</p:tagLst>
</file>

<file path=ppt/tags/tag51.xml><?xml version="1.0" encoding="utf-8"?>
<p:tagLst xmlns:p="http://schemas.openxmlformats.org/presentationml/2006/main">
  <p:tag name="KSO_WM_DIAGRAM_VIRTUALLY_FRAME" val="{&quot;height&quot;:243.85629921259843,&quot;left&quot;:37.5,&quot;top&quot;:235.5937007874016,&quot;width&quot;:885}"/>
</p:tagLst>
</file>

<file path=ppt/tags/tag52.xml><?xml version="1.0" encoding="utf-8"?>
<p:tagLst xmlns:p="http://schemas.openxmlformats.org/presentationml/2006/main">
  <p:tag name="KSO_WM_DIAGRAM_VIRTUALLY_FRAME" val="{&quot;height&quot;:243.85629921259843,&quot;left&quot;:37.5,&quot;top&quot;:235.5937007874016,&quot;width&quot;:885}"/>
</p:tagLst>
</file>

<file path=ppt/tags/tag53.xml><?xml version="1.0" encoding="utf-8"?>
<p:tagLst xmlns:p="http://schemas.openxmlformats.org/presentationml/2006/main">
  <p:tag name="KSO_WM_DIAGRAM_VIRTUALLY_FRAME" val="{&quot;height&quot;:243.85629921259843,&quot;left&quot;:37.5,&quot;top&quot;:235.5937007874016,&quot;width&quot;:885}"/>
</p:tagLst>
</file>

<file path=ppt/tags/tag54.xml><?xml version="1.0" encoding="utf-8"?>
<p:tagLst xmlns:p="http://schemas.openxmlformats.org/presentationml/2006/main">
  <p:tag name="KSO_WM_DIAGRAM_VIRTUALLY_FRAME" val="{&quot;height&quot;:243.85629921259843,&quot;left&quot;:37.5,&quot;top&quot;:235.5937007874016,&quot;width&quot;:885}"/>
</p:tagLst>
</file>

<file path=ppt/tags/tag55.xml><?xml version="1.0" encoding="utf-8"?>
<p:tagLst xmlns:p="http://schemas.openxmlformats.org/presentationml/2006/main">
  <p:tag name="KSO_WM_DIAGRAM_VIRTUALLY_FRAME" val="{&quot;height&quot;:243.85629921259843,&quot;left&quot;:37.5,&quot;top&quot;:235.5937007874016,&quot;width&quot;:885}"/>
</p:tagLst>
</file>

<file path=ppt/tags/tag56.xml><?xml version="1.0" encoding="utf-8"?>
<p:tagLst xmlns:p="http://schemas.openxmlformats.org/presentationml/2006/main">
  <p:tag name="KSO_WM_DIAGRAM_VIRTUALLY_FRAME" val="{&quot;height&quot;:299.2382677165354,&quot;left&quot;:140.9,&quot;top&quot;:138.02338582677163,&quot;width&quot;:675.292125984252}"/>
</p:tagLst>
</file>

<file path=ppt/tags/tag57.xml><?xml version="1.0" encoding="utf-8"?>
<p:tagLst xmlns:p="http://schemas.openxmlformats.org/presentationml/2006/main">
  <p:tag name="KSO_WM_DIAGRAM_VIRTUALLY_FRAME" val="{&quot;height&quot;:299.2382677165354,&quot;left&quot;:140.9,&quot;top&quot;:138.02338582677163,&quot;width&quot;:675.292125984252}"/>
</p:tagLst>
</file>

<file path=ppt/tags/tag58.xml><?xml version="1.0" encoding="utf-8"?>
<p:tagLst xmlns:p="http://schemas.openxmlformats.org/presentationml/2006/main">
  <p:tag name="KSO_WM_DIAGRAM_VIRTUALLY_FRAME" val="{&quot;height&quot;:299.2382677165354,&quot;left&quot;:140.9,&quot;top&quot;:138.02338582677163,&quot;width&quot;:675.292125984252}"/>
</p:tagLst>
</file>

<file path=ppt/tags/tag59.xml><?xml version="1.0" encoding="utf-8"?>
<p:tagLst xmlns:p="http://schemas.openxmlformats.org/presentationml/2006/main">
  <p:tag name="KSO_WM_DIAGRAM_VIRTUALLY_FRAME" val="{&quot;height&quot;:299.2382677165354,&quot;left&quot;:140.9,&quot;top&quot;:138.02338582677163,&quot;width&quot;:675.292125984252}"/>
</p:tagLst>
</file>

<file path=ppt/tags/tag6.xml><?xml version="1.0" encoding="utf-8"?>
<p:tagLst xmlns:p="http://schemas.openxmlformats.org/presentationml/2006/main">
  <p:tag name="KSO_WM_DIAGRAM_VIRTUALLY_FRAME" val="{&quot;height&quot;:225.05,&quot;left&quot;:64.5,&quot;top&quot;:201.37496062992122,&quot;width&quot;:386.80070866141733}"/>
</p:tagLst>
</file>

<file path=ppt/tags/tag60.xml><?xml version="1.0" encoding="utf-8"?>
<p:tagLst xmlns:p="http://schemas.openxmlformats.org/presentationml/2006/main">
  <p:tag name="KSO_WM_DIAGRAM_VIRTUALLY_FRAME" val="{&quot;height&quot;:121.5,&quot;left&quot;:37.5,&quot;top&quot;:290.5546456692913,&quot;width&quot;:423.75}"/>
</p:tagLst>
</file>

<file path=ppt/tags/tag61.xml><?xml version="1.0" encoding="utf-8"?>
<p:tagLst xmlns:p="http://schemas.openxmlformats.org/presentationml/2006/main">
  <p:tag name="KSO_WM_DIAGRAM_VIRTUALLY_FRAME" val="{&quot;height&quot;:121.5,&quot;left&quot;:37.5,&quot;top&quot;:290.5546456692913,&quot;width&quot;:423.75}"/>
</p:tagLst>
</file>

<file path=ppt/tags/tag62.xml><?xml version="1.0" encoding="utf-8"?>
<p:tagLst xmlns:p="http://schemas.openxmlformats.org/presentationml/2006/main">
  <p:tag name="KSO_WM_DIAGRAM_VIRTUALLY_FRAME" val="{&quot;height&quot;:121.5,&quot;left&quot;:37.5,&quot;top&quot;:290.5546456692913,&quot;width&quot;:423.75}"/>
</p:tagLst>
</file>

<file path=ppt/tags/tag63.xml><?xml version="1.0" encoding="utf-8"?>
<p:tagLst xmlns:p="http://schemas.openxmlformats.org/presentationml/2006/main">
  <p:tag name="KSO_WM_DIAGRAM_VIRTUALLY_FRAME" val="{&quot;height&quot;:121.5,&quot;left&quot;:37.5,&quot;top&quot;:290.5546456692913,&quot;width&quot;:423.75}"/>
</p:tagLst>
</file>

<file path=ppt/tags/tag64.xml><?xml version="1.0" encoding="utf-8"?>
<p:tagLst xmlns:p="http://schemas.openxmlformats.org/presentationml/2006/main">
  <p:tag name="KSO_WM_DIAGRAM_VIRTUALLY_FRAME" val="{&quot;height&quot;:121.5,&quot;left&quot;:37.5,&quot;top&quot;:290.5546456692913,&quot;width&quot;:423.75}"/>
</p:tagLst>
</file>

<file path=ppt/tags/tag65.xml><?xml version="1.0" encoding="utf-8"?>
<p:tagLst xmlns:p="http://schemas.openxmlformats.org/presentationml/2006/main">
  <p:tag name="KSO_WM_DIAGRAM_VIRTUALLY_FRAME" val="{&quot;height&quot;:121.5,&quot;left&quot;:37.5,&quot;top&quot;:290.5546456692913,&quot;width&quot;:423.75}"/>
</p:tagLst>
</file>

<file path=ppt/tags/tag66.xml><?xml version="1.0" encoding="utf-8"?>
<p:tagLst xmlns:p="http://schemas.openxmlformats.org/presentationml/2006/main">
  <p:tag name="KSO_WM_DIAGRAM_VIRTUALLY_FRAME" val="{&quot;height&quot;:121.5,&quot;left&quot;:37.5,&quot;top&quot;:290.5546456692913,&quot;width&quot;:423.75}"/>
</p:tagLst>
</file>

<file path=ppt/tags/tag67.xml><?xml version="1.0" encoding="utf-8"?>
<p:tagLst xmlns:p="http://schemas.openxmlformats.org/presentationml/2006/main">
  <p:tag name="KSO_WM_DIAGRAM_VIRTUALLY_FRAME" val="{&quot;height&quot;:121.5,&quot;left&quot;:37.5,&quot;top&quot;:290.5546456692913,&quot;width&quot;:423.75}"/>
</p:tagLst>
</file>

<file path=ppt/tags/tag68.xml><?xml version="1.0" encoding="utf-8"?>
<p:tagLst xmlns:p="http://schemas.openxmlformats.org/presentationml/2006/main">
  <p:tag name="KSO_WM_DIAGRAM_VIRTUALLY_FRAME" val="{&quot;height&quot;:121.5,&quot;left&quot;:37.5,&quot;top&quot;:290.5546456692913,&quot;width&quot;:423.75}"/>
</p:tagLst>
</file>

<file path=ppt/tags/tag69.xml><?xml version="1.0" encoding="utf-8"?>
<p:tagLst xmlns:p="http://schemas.openxmlformats.org/presentationml/2006/main">
  <p:tag name="KSO_WM_DIAGRAM_VIRTUALLY_FRAME" val="{&quot;height&quot;:280.85,&quot;left&quot;:26.85,&quot;top&quot;:13.2,&quot;width&quot;:879.6}"/>
</p:tagLst>
</file>

<file path=ppt/tags/tag7.xml><?xml version="1.0" encoding="utf-8"?>
<p:tagLst xmlns:p="http://schemas.openxmlformats.org/presentationml/2006/main">
  <p:tag name="KSO_WM_DIAGRAM_VIRTUALLY_FRAME" val="{&quot;height&quot;:225.05,&quot;left&quot;:64.5,&quot;top&quot;:201.37496062992122,&quot;width&quot;:386.80070866141733}"/>
</p:tagLst>
</file>

<file path=ppt/tags/tag70.xml><?xml version="1.0" encoding="utf-8"?>
<p:tagLst xmlns:p="http://schemas.openxmlformats.org/presentationml/2006/main">
  <p:tag name="KSO_WM_DIAGRAM_VIRTUALLY_FRAME" val="{&quot;height&quot;:280.85,&quot;left&quot;:26.85,&quot;top&quot;:13.2,&quot;width&quot;:879.6}"/>
</p:tagLst>
</file>

<file path=ppt/tags/tag71.xml><?xml version="1.0" encoding="utf-8"?>
<p:tagLst xmlns:p="http://schemas.openxmlformats.org/presentationml/2006/main">
  <p:tag name="KSO_WM_DIAGRAM_VIRTUALLY_FRAME" val="{&quot;height&quot;:280.85,&quot;left&quot;:26.85,&quot;top&quot;:13.2,&quot;width&quot;:879.6}"/>
</p:tagLst>
</file>

<file path=ppt/tags/tag72.xml><?xml version="1.0" encoding="utf-8"?>
<p:tagLst xmlns:p="http://schemas.openxmlformats.org/presentationml/2006/main">
  <p:tag name="KSO_WM_DIAGRAM_VIRTUALLY_FRAME" val="{&quot;height&quot;:280.85,&quot;left&quot;:26.85,&quot;top&quot;:13.2,&quot;width&quot;:879.6}"/>
</p:tagLst>
</file>

<file path=ppt/tags/tag73.xml><?xml version="1.0" encoding="utf-8"?>
<p:tagLst xmlns:p="http://schemas.openxmlformats.org/presentationml/2006/main">
  <p:tag name="KSO_WM_DIAGRAM_VIRTUALLY_FRAME" val="{&quot;height&quot;:280.85,&quot;left&quot;:26.85,&quot;top&quot;:13.2,&quot;width&quot;:879.6}"/>
</p:tagLst>
</file>

<file path=ppt/tags/tag74.xml><?xml version="1.0" encoding="utf-8"?>
<p:tagLst xmlns:p="http://schemas.openxmlformats.org/presentationml/2006/main">
  <p:tag name="KSO_WM_DIAGRAM_VIRTUALLY_FRAME" val="{&quot;height&quot;:280.85,&quot;left&quot;:26.85,&quot;top&quot;:13.2,&quot;width&quot;:879.6}"/>
</p:tagLst>
</file>

<file path=ppt/tags/tag75.xml><?xml version="1.0" encoding="utf-8"?>
<p:tagLst xmlns:p="http://schemas.openxmlformats.org/presentationml/2006/main">
  <p:tag name="KSO_WM_DIAGRAM_VIRTUALLY_FRAME" val="{&quot;height&quot;:280.85,&quot;left&quot;:26.85,&quot;top&quot;:13.2,&quot;width&quot;:879.6}"/>
</p:tagLst>
</file>

<file path=ppt/tags/tag76.xml><?xml version="1.0" encoding="utf-8"?>
<p:tagLst xmlns:p="http://schemas.openxmlformats.org/presentationml/2006/main">
  <p:tag name="KSO_WM_DIAGRAM_VIRTUALLY_FRAME" val="{&quot;height&quot;:280.85,&quot;left&quot;:26.85,&quot;top&quot;:13.2,&quot;width&quot;:879.6}"/>
</p:tagLst>
</file>

<file path=ppt/tags/tag77.xml><?xml version="1.0" encoding="utf-8"?>
<p:tagLst xmlns:p="http://schemas.openxmlformats.org/presentationml/2006/main">
  <p:tag name="KSO_WM_DIAGRAM_VIRTUALLY_FRAME" val="{&quot;height&quot;:280.85,&quot;left&quot;:26.85,&quot;top&quot;:13.2,&quot;width&quot;:879.6}"/>
</p:tagLst>
</file>

<file path=ppt/tags/tag78.xml><?xml version="1.0" encoding="utf-8"?>
<p:tagLst xmlns:p="http://schemas.openxmlformats.org/presentationml/2006/main">
  <p:tag name="KSO_WM_DIAGRAM_VIRTUALLY_FRAME" val="{&quot;height&quot;:280.85,&quot;left&quot;:26.85,&quot;top&quot;:13.2,&quot;width&quot;:879.6}"/>
</p:tagLst>
</file>

<file path=ppt/tags/tag79.xml><?xml version="1.0" encoding="utf-8"?>
<p:tagLst xmlns:p="http://schemas.openxmlformats.org/presentationml/2006/main">
  <p:tag name="KSO_WM_DIAGRAM_VIRTUALLY_FRAME" val="{&quot;height&quot;:280.85,&quot;left&quot;:26.85,&quot;top&quot;:13.2,&quot;width&quot;:879.6}"/>
</p:tagLst>
</file>

<file path=ppt/tags/tag8.xml><?xml version="1.0" encoding="utf-8"?>
<p:tagLst xmlns:p="http://schemas.openxmlformats.org/presentationml/2006/main">
  <p:tag name="KSO_WM_DIAGRAM_VIRTUALLY_FRAME" val="{&quot;height&quot;:225.05,&quot;left&quot;:64.5,&quot;top&quot;:201.37496062992122,&quot;width&quot;:386.80070866141733}"/>
</p:tagLst>
</file>

<file path=ppt/tags/tag80.xml><?xml version="1.0" encoding="utf-8"?>
<p:tagLst xmlns:p="http://schemas.openxmlformats.org/presentationml/2006/main">
  <p:tag name="KSO_WM_DIAGRAM_VIRTUALLY_FRAME" val="{&quot;height&quot;:280.85,&quot;left&quot;:26.85,&quot;top&quot;:13.2,&quot;width&quot;:879.6}"/>
</p:tagLst>
</file>

<file path=ppt/tags/tag81.xml><?xml version="1.0" encoding="utf-8"?>
<p:tagLst xmlns:p="http://schemas.openxmlformats.org/presentationml/2006/main">
  <p:tag name="KSO_WM_DIAGRAM_VIRTUALLY_FRAME" val="{&quot;height&quot;:280.85,&quot;left&quot;:26.85,&quot;top&quot;:13.2,&quot;width&quot;:879.6}"/>
</p:tagLst>
</file>

<file path=ppt/tags/tag82.xml><?xml version="1.0" encoding="utf-8"?>
<p:tagLst xmlns:p="http://schemas.openxmlformats.org/presentationml/2006/main">
  <p:tag name="KSO_WM_DIAGRAM_VIRTUALLY_FRAME" val="{&quot;height&quot;:280.85,&quot;left&quot;:26.85,&quot;top&quot;:13.2,&quot;width&quot;:879.6}"/>
</p:tagLst>
</file>

<file path=ppt/tags/tag83.xml><?xml version="1.0" encoding="utf-8"?>
<p:tagLst xmlns:p="http://schemas.openxmlformats.org/presentationml/2006/main">
  <p:tag name="KSO_WM_DIAGRAM_VIRTUALLY_FRAME" val="{&quot;height&quot;:482.6,&quot;left&quot;:37.45,&quot;top&quot;:19,&quot;width&quot;:879.6}"/>
</p:tagLst>
</file>

<file path=ppt/tags/tag84.xml><?xml version="1.0" encoding="utf-8"?>
<p:tagLst xmlns:p="http://schemas.openxmlformats.org/presentationml/2006/main">
  <p:tag name="KSO_WM_DIAGRAM_VIRTUALLY_FRAME" val="{&quot;height&quot;:482.6,&quot;left&quot;:37.45,&quot;top&quot;:19,&quot;width&quot;:879.6}"/>
</p:tagLst>
</file>

<file path=ppt/tags/tag85.xml><?xml version="1.0" encoding="utf-8"?>
<p:tagLst xmlns:p="http://schemas.openxmlformats.org/presentationml/2006/main">
  <p:tag name="KSO_WM_DIAGRAM_VIRTUALLY_FRAME" val="{&quot;height&quot;:482.6,&quot;left&quot;:37.45,&quot;top&quot;:19,&quot;width&quot;:879.6}"/>
</p:tagLst>
</file>

<file path=ppt/tags/tag86.xml><?xml version="1.0" encoding="utf-8"?>
<p:tagLst xmlns:p="http://schemas.openxmlformats.org/presentationml/2006/main">
  <p:tag name="KSO_WM_DIAGRAM_VIRTUALLY_FRAME" val="{&quot;height&quot;:482.6,&quot;left&quot;:37.45,&quot;top&quot;:19,&quot;width&quot;:879.6}"/>
</p:tagLst>
</file>

<file path=ppt/tags/tag87.xml><?xml version="1.0" encoding="utf-8"?>
<p:tagLst xmlns:p="http://schemas.openxmlformats.org/presentationml/2006/main">
  <p:tag name="KSO_WM_DIAGRAM_VIRTUALLY_FRAME" val="{&quot;height&quot;:482.6,&quot;left&quot;:37.45,&quot;top&quot;:19,&quot;width&quot;:879.6}"/>
</p:tagLst>
</file>

<file path=ppt/tags/tag88.xml><?xml version="1.0" encoding="utf-8"?>
<p:tagLst xmlns:p="http://schemas.openxmlformats.org/presentationml/2006/main">
  <p:tag name="KSO_WM_DIAGRAM_VIRTUALLY_FRAME" val="{&quot;height&quot;:482.6,&quot;left&quot;:37.45,&quot;top&quot;:19,&quot;width&quot;:879.6}"/>
</p:tagLst>
</file>

<file path=ppt/tags/tag89.xml><?xml version="1.0" encoding="utf-8"?>
<p:tagLst xmlns:p="http://schemas.openxmlformats.org/presentationml/2006/main">
  <p:tag name="KSO_WM_DIAGRAM_VIRTUALLY_FRAME" val="{&quot;height&quot;:482.6,&quot;left&quot;:37.45,&quot;top&quot;:19,&quot;width&quot;:879.6}"/>
</p:tagLst>
</file>

<file path=ppt/tags/tag9.xml><?xml version="1.0" encoding="utf-8"?>
<p:tagLst xmlns:p="http://schemas.openxmlformats.org/presentationml/2006/main">
  <p:tag name="KSO_WM_DIAGRAM_VIRTUALLY_FRAME" val="{&quot;height&quot;:225.05,&quot;left&quot;:64.5,&quot;top&quot;:201.37496062992122,&quot;width&quot;:386.80070866141733}"/>
</p:tagLst>
</file>

<file path=ppt/tags/tag90.xml><?xml version="1.0" encoding="utf-8"?>
<p:tagLst xmlns:p="http://schemas.openxmlformats.org/presentationml/2006/main">
  <p:tag name="KSO_WM_DIAGRAM_VIRTUALLY_FRAME" val="{&quot;height&quot;:482.6,&quot;left&quot;:37.45,&quot;top&quot;:19,&quot;width&quot;:879.6}"/>
</p:tagLst>
</file>

<file path=ppt/tags/tag91.xml><?xml version="1.0" encoding="utf-8"?>
<p:tagLst xmlns:p="http://schemas.openxmlformats.org/presentationml/2006/main">
  <p:tag name="TABLE_ENDDRAG_ORIGIN_RECT" val="703*96"/>
  <p:tag name="TABLE_ENDDRAG_RECT" val="67*206*703*96"/>
</p:tagLst>
</file>

<file path=ppt/tags/tag92.xml><?xml version="1.0" encoding="utf-8"?>
<p:tagLst xmlns:p="http://schemas.openxmlformats.org/presentationml/2006/main">
  <p:tag name="KSO_WM_DIAGRAM_VIRTUALLY_FRAME" val="{&quot;height&quot;:482.6,&quot;left&quot;:37.45,&quot;top&quot;:19,&quot;width&quot;:879.6}"/>
</p:tagLst>
</file>

<file path=ppt/tags/tag93.xml><?xml version="1.0" encoding="utf-8"?>
<p:tagLst xmlns:p="http://schemas.openxmlformats.org/presentationml/2006/main">
  <p:tag name="KSO_WM_DIAGRAM_VIRTUALLY_FRAME" val="{&quot;height&quot;:482.6,&quot;left&quot;:37.45,&quot;top&quot;:19,&quot;width&quot;:879.6}"/>
</p:tagLst>
</file>

<file path=ppt/tags/tag94.xml><?xml version="1.0" encoding="utf-8"?>
<p:tagLst xmlns:p="http://schemas.openxmlformats.org/presentationml/2006/main">
  <p:tag name="KSO_WM_DIAGRAM_VIRTUALLY_FRAME" val="{&quot;height&quot;:482.6,&quot;left&quot;:37.45,&quot;top&quot;:19,&quot;width&quot;:879.6}"/>
</p:tagLst>
</file>

<file path=ppt/tags/tag95.xml><?xml version="1.0" encoding="utf-8"?>
<p:tagLst xmlns:p="http://schemas.openxmlformats.org/presentationml/2006/main">
  <p:tag name="KSO_WM_DIAGRAM_VIRTUALLY_FRAME" val="{&quot;height&quot;:482.6,&quot;left&quot;:37.45,&quot;top&quot;:19,&quot;width&quot;:879.6}"/>
</p:tagLst>
</file>

<file path=ppt/tags/tag96.xml><?xml version="1.0" encoding="utf-8"?>
<p:tagLst xmlns:p="http://schemas.openxmlformats.org/presentationml/2006/main">
  <p:tag name="KSO_WM_DIAGRAM_VIRTUALLY_FRAME" val="{&quot;height&quot;:482.6,&quot;left&quot;:37.45,&quot;top&quot;:19,&quot;width&quot;:879.6}"/>
</p:tagLst>
</file>

<file path=ppt/tags/tag97.xml><?xml version="1.0" encoding="utf-8"?>
<p:tagLst xmlns:p="http://schemas.openxmlformats.org/presentationml/2006/main">
  <p:tag name="KSO_WM_DIAGRAM_VIRTUALLY_FRAME" val="{&quot;height&quot;:482.6,&quot;left&quot;:37.45,&quot;top&quot;:19,&quot;width&quot;:879.6}"/>
</p:tagLst>
</file>

<file path=ppt/tags/tag98.xml><?xml version="1.0" encoding="utf-8"?>
<p:tagLst xmlns:p="http://schemas.openxmlformats.org/presentationml/2006/main">
  <p:tag name="KSO_WM_DIAGRAM_VIRTUALLY_FRAME" val="{&quot;height&quot;:482.6,&quot;left&quot;:37.45,&quot;top&quot;:19,&quot;width&quot;:879.6}"/>
</p:tagLst>
</file>

<file path=ppt/tags/tag99.xml><?xml version="1.0" encoding="utf-8"?>
<p:tagLst xmlns:p="http://schemas.openxmlformats.org/presentationml/2006/main">
  <p:tag name="KSO_WM_DIAGRAM_VIRTUALLY_FRAME" val="{&quot;height&quot;:482.6,&quot;left&quot;:37.45,&quot;top&quot;:19,&quot;width&quot;:879.6}"/>
</p:tagLst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13649</Words>
  <Application>WPS Presentation</Application>
  <PresentationFormat/>
  <Paragraphs>556</Paragraphs>
  <Slides>27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43" baseType="lpstr">
      <vt:lpstr>Arial</vt:lpstr>
      <vt:lpstr>SimSun</vt:lpstr>
      <vt:lpstr>Wingdings</vt:lpstr>
      <vt:lpstr>Arial</vt:lpstr>
      <vt:lpstr>Calibri</vt:lpstr>
      <vt:lpstr>Bahnschrift</vt:lpstr>
      <vt:lpstr>Poppins</vt:lpstr>
      <vt:lpstr>Poppins SemiBold</vt:lpstr>
      <vt:lpstr>Lato Light</vt:lpstr>
      <vt:lpstr>Lato</vt:lpstr>
      <vt:lpstr>Microsoft YaHei</vt:lpstr>
      <vt:lpstr>Arial Unicode MS</vt:lpstr>
      <vt:lpstr>Google Sans Text</vt:lpstr>
      <vt:lpstr>Segoe Print</vt:lpstr>
      <vt:lpstr>Wingdings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Sự Nguyễn</cp:lastModifiedBy>
  <cp:revision>4</cp:revision>
  <dcterms:created xsi:type="dcterms:W3CDTF">2025-12-23T13:23:00Z</dcterms:created>
  <dcterms:modified xsi:type="dcterms:W3CDTF">2025-12-25T13:49:48Z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AAF5AA5773C84BFC9F78DED0067443F2_13</vt:lpwstr>
  </property>
  <property fmtid="{D5CDD505-2E9C-101B-9397-08002B2CF9AE}" pid="3" name="KSOProductBuildVer">
    <vt:lpwstr>2057-12.2.0.23158</vt:lpwstr>
  </property>
</Properties>
</file>